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8" r:id="rId9"/>
    <p:sldId id="271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2" r:id="rId19"/>
    <p:sldId id="273" r:id="rId20"/>
    <p:sldId id="274" r:id="rId21"/>
    <p:sldId id="275" r:id="rId22"/>
    <p:sldId id="276" r:id="rId23"/>
    <p:sldId id="277" r:id="rId24"/>
  </p:sldIdLst>
  <p:sldSz cx="18288000" cy="10287000"/>
  <p:notesSz cx="6858000" cy="9144000"/>
  <p:embeddedFontLst>
    <p:embeddedFont>
      <p:font typeface="TT Drugs Bold" panose="020B0604020202020204" charset="0"/>
      <p:regular r:id="rId25"/>
    </p:embeddedFont>
    <p:embeddedFont>
      <p:font typeface="TT Chocolates" panose="020B0604020202020204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TT Drugs" panose="020B0604020202020204" charset="0"/>
      <p:regular r:id="rId31"/>
    </p:embeddedFont>
    <p:embeddedFont>
      <p:font typeface="TT Chocolates Bold" panose="020B0604020202020204" charset="0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7" autoAdjust="0"/>
    <p:restoredTop sz="94622" autoAdjust="0"/>
  </p:normalViewPr>
  <p:slideViewPr>
    <p:cSldViewPr>
      <p:cViewPr varScale="1">
        <p:scale>
          <a:sx n="42" d="100"/>
          <a:sy n="42" d="100"/>
        </p:scale>
        <p:origin x="784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4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4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4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070178" y="-4675432"/>
            <a:ext cx="12965360" cy="12236058"/>
          </a:xfrm>
          <a:custGeom>
            <a:avLst/>
            <a:gdLst/>
            <a:ahLst/>
            <a:cxnLst/>
            <a:rect l="l" t="t" r="r" b="b"/>
            <a:pathLst>
              <a:path w="12965360" h="12236058">
                <a:moveTo>
                  <a:pt x="0" y="0"/>
                </a:moveTo>
                <a:lnTo>
                  <a:pt x="12965360" y="0"/>
                </a:lnTo>
                <a:lnTo>
                  <a:pt x="12965360" y="12236058"/>
                </a:lnTo>
                <a:lnTo>
                  <a:pt x="0" y="122360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165760" y="3113469"/>
            <a:ext cx="12113698" cy="11376781"/>
          </a:xfrm>
          <a:custGeom>
            <a:avLst/>
            <a:gdLst/>
            <a:ahLst/>
            <a:cxnLst/>
            <a:rect l="l" t="t" r="r" b="b"/>
            <a:pathLst>
              <a:path w="12113698" h="11376781">
                <a:moveTo>
                  <a:pt x="0" y="0"/>
                </a:moveTo>
                <a:lnTo>
                  <a:pt x="12113698" y="0"/>
                </a:lnTo>
                <a:lnTo>
                  <a:pt x="12113698" y="11376782"/>
                </a:lnTo>
                <a:lnTo>
                  <a:pt x="0" y="113767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398214" y="1699772"/>
            <a:ext cx="15491571" cy="406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74"/>
              </a:lnSpc>
            </a:pPr>
            <a:r>
              <a:rPr lang="en-US" sz="11025" b="1" dirty="0" err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Университетско</a:t>
            </a:r>
            <a:r>
              <a:rPr lang="en-US" sz="11025" b="1" dirty="0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 </a:t>
            </a:r>
            <a:r>
              <a:rPr lang="en-US" sz="11025" b="1" dirty="0" err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приложение</a:t>
            </a:r>
            <a:r>
              <a:rPr lang="en-US" sz="11025" b="1" dirty="0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- </a:t>
            </a:r>
            <a:r>
              <a:rPr lang="en-US" sz="11025" b="1" dirty="0" err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Educatings</a:t>
            </a:r>
            <a:endParaRPr lang="en-US" sz="11025" b="1" dirty="0">
              <a:solidFill>
                <a:srgbClr val="B244A2"/>
              </a:solidFill>
              <a:latin typeface="TT Drugs Bold"/>
              <a:ea typeface="TT Drugs Bold"/>
              <a:cs typeface="TT Drugs Bold"/>
              <a:sym typeface="TT Drug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114121" y="6178580"/>
            <a:ext cx="10059758" cy="5025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8"/>
              </a:lnSpc>
            </a:pPr>
            <a:r>
              <a:rPr lang="en-US" sz="3445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Управление на софтуерни проекти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015784" y="8529905"/>
            <a:ext cx="5640972" cy="271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081"/>
              </a:lnSpc>
            </a:pPr>
            <a:r>
              <a:rPr lang="bg-BG" sz="2081" dirty="0" err="1" smtClean="0">
                <a:solidFill>
                  <a:srgbClr val="B244A2"/>
                </a:solidFill>
                <a:latin typeface="TT Drugs"/>
                <a:ea typeface="TT Drugs"/>
                <a:cs typeface="TT Drugs"/>
                <a:sym typeface="TT Drugs"/>
              </a:rPr>
              <a:t>Изготв</a:t>
            </a:r>
            <a:r>
              <a:rPr lang="en-US" sz="2081" dirty="0" err="1" smtClean="0">
                <a:solidFill>
                  <a:srgbClr val="B244A2"/>
                </a:solidFill>
                <a:latin typeface="TT Drugs"/>
                <a:ea typeface="TT Drugs"/>
                <a:cs typeface="TT Drugs"/>
                <a:sym typeface="TT Drugs"/>
              </a:rPr>
              <a:t>ил</a:t>
            </a:r>
            <a:r>
              <a:rPr lang="en-US" sz="2081" dirty="0">
                <a:solidFill>
                  <a:srgbClr val="B244A2"/>
                </a:solidFill>
                <a:latin typeface="TT Drugs"/>
                <a:ea typeface="TT Drugs"/>
                <a:cs typeface="TT Drugs"/>
                <a:sym typeface="TT Drugs"/>
              </a:rPr>
              <a:t>:  </a:t>
            </a:r>
            <a:r>
              <a:rPr lang="en-US" sz="2081" dirty="0" err="1">
                <a:solidFill>
                  <a:srgbClr val="B244A2"/>
                </a:solidFill>
                <a:latin typeface="TT Drugs"/>
                <a:ea typeface="TT Drugs"/>
                <a:cs typeface="TT Drugs"/>
                <a:sym typeface="TT Drugs"/>
              </a:rPr>
              <a:t>Ерика</a:t>
            </a:r>
            <a:r>
              <a:rPr lang="en-US" sz="2081" dirty="0">
                <a:solidFill>
                  <a:srgbClr val="B244A2"/>
                </a:solidFill>
                <a:latin typeface="TT Drugs"/>
                <a:ea typeface="TT Drugs"/>
                <a:cs typeface="TT Drugs"/>
                <a:sym typeface="TT Drugs"/>
              </a:rPr>
              <a:t> </a:t>
            </a:r>
            <a:r>
              <a:rPr lang="en-US" sz="2081" dirty="0" err="1">
                <a:solidFill>
                  <a:srgbClr val="B244A2"/>
                </a:solidFill>
                <a:latin typeface="TT Drugs"/>
                <a:ea typeface="TT Drugs"/>
                <a:cs typeface="TT Drugs"/>
                <a:sym typeface="TT Drugs"/>
              </a:rPr>
              <a:t>Карамучева</a:t>
            </a:r>
            <a:r>
              <a:rPr lang="en-US" sz="2081" dirty="0">
                <a:solidFill>
                  <a:srgbClr val="B244A2"/>
                </a:solidFill>
                <a:latin typeface="TT Drugs"/>
                <a:ea typeface="TT Drugs"/>
                <a:cs typeface="TT Drugs"/>
                <a:sym typeface="TT Drugs"/>
              </a:rPr>
              <a:t> - 2101321067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075901" y="727321"/>
            <a:ext cx="15883408" cy="14989966"/>
          </a:xfrm>
          <a:custGeom>
            <a:avLst/>
            <a:gdLst/>
            <a:ahLst/>
            <a:cxnLst/>
            <a:rect l="l" t="t" r="r" b="b"/>
            <a:pathLst>
              <a:path w="15883408" h="14989966">
                <a:moveTo>
                  <a:pt x="0" y="0"/>
                </a:moveTo>
                <a:lnTo>
                  <a:pt x="15883408" y="0"/>
                </a:lnTo>
                <a:lnTo>
                  <a:pt x="15883408" y="14989967"/>
                </a:lnTo>
                <a:lnTo>
                  <a:pt x="0" y="149899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302239" y="-1223245"/>
            <a:ext cx="6366745" cy="6366745"/>
          </a:xfrm>
          <a:custGeom>
            <a:avLst/>
            <a:gdLst/>
            <a:ahLst/>
            <a:cxnLst/>
            <a:rect l="l" t="t" r="r" b="b"/>
            <a:pathLst>
              <a:path w="6366745" h="6366745">
                <a:moveTo>
                  <a:pt x="0" y="0"/>
                </a:moveTo>
                <a:lnTo>
                  <a:pt x="6366745" y="0"/>
                </a:lnTo>
                <a:lnTo>
                  <a:pt x="6366745" y="6366745"/>
                </a:lnTo>
                <a:lnTo>
                  <a:pt x="0" y="63667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048108" y="3287243"/>
            <a:ext cx="12113698" cy="11376781"/>
          </a:xfrm>
          <a:custGeom>
            <a:avLst/>
            <a:gdLst/>
            <a:ahLst/>
            <a:cxnLst/>
            <a:rect l="l" t="t" r="r" b="b"/>
            <a:pathLst>
              <a:path w="12113698" h="11376781">
                <a:moveTo>
                  <a:pt x="0" y="0"/>
                </a:moveTo>
                <a:lnTo>
                  <a:pt x="12113698" y="0"/>
                </a:lnTo>
                <a:lnTo>
                  <a:pt x="12113698" y="11376782"/>
                </a:lnTo>
                <a:lnTo>
                  <a:pt x="0" y="113767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1028700" y="2447484"/>
          <a:ext cx="16230600" cy="7421501"/>
        </p:xfrm>
        <a:graphic>
          <a:graphicData uri="http://schemas.openxmlformats.org/drawingml/2006/table">
            <a:tbl>
              <a:tblPr/>
              <a:tblGrid>
                <a:gridCol w="8115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15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421501">
                <a:tc>
                  <a:txBody>
                    <a:bodyPr/>
                    <a:lstStyle/>
                    <a:p>
                      <a:pPr marL="622198" lvl="1" indent="-311099" algn="ctr">
                        <a:lnSpc>
                          <a:spcPts val="4034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881">
                          <a:solidFill>
                            <a:srgbClr val="B244A2">
                              <a:alpha val="72941"/>
                            </a:srgbClr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Проектен екип (мениджър, разработчици, QA)</a:t>
                      </a:r>
                      <a:endParaRPr lang="en-US" sz="1100"/>
                    </a:p>
                    <a:p>
                      <a:pPr marL="622198" lvl="1" indent="-311099" algn="ctr">
                        <a:lnSpc>
                          <a:spcPts val="4034"/>
                        </a:lnSpc>
                        <a:buFont typeface="Arial"/>
                        <a:buChar char="•"/>
                      </a:pPr>
                      <a:r>
                        <a:rPr lang="en-US" sz="2881">
                          <a:solidFill>
                            <a:srgbClr val="B244A2">
                              <a:alpha val="72941"/>
                            </a:srgbClr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Отдел качество</a:t>
                      </a:r>
                    </a:p>
                    <a:p>
                      <a:pPr marL="622198" lvl="1" indent="-311099" algn="ctr">
                        <a:lnSpc>
                          <a:spcPts val="4034"/>
                        </a:lnSpc>
                        <a:buFont typeface="Arial"/>
                        <a:buChar char="•"/>
                      </a:pPr>
                      <a:r>
                        <a:rPr lang="en-US" sz="2881">
                          <a:solidFill>
                            <a:srgbClr val="B244A2">
                              <a:alpha val="72941"/>
                            </a:srgbClr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Отдел маркетинг</a:t>
                      </a:r>
                    </a:p>
                    <a:p>
                      <a:pPr marL="622198" lvl="1" indent="-311099" algn="ctr">
                        <a:lnSpc>
                          <a:spcPts val="4034"/>
                        </a:lnSpc>
                        <a:buFont typeface="Arial"/>
                        <a:buChar char="•"/>
                      </a:pPr>
                      <a:r>
                        <a:rPr lang="en-US" sz="2881">
                          <a:solidFill>
                            <a:srgbClr val="B244A2">
                              <a:alpha val="72941"/>
                            </a:srgbClr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Отдел Поддръжка</a:t>
                      </a: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B24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B24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B24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B24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294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94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B24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B24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B24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B24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2941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TextBox 6"/>
          <p:cNvSpPr txBox="1"/>
          <p:nvPr/>
        </p:nvSpPr>
        <p:spPr>
          <a:xfrm>
            <a:off x="1028700" y="898697"/>
            <a:ext cx="16230600" cy="893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86"/>
              </a:lnSpc>
            </a:pPr>
            <a:r>
              <a:rPr lang="en-US" sz="6686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Заинтересовани страни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69480" y="2932432"/>
            <a:ext cx="7001069" cy="446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8"/>
              </a:lnSpc>
            </a:pPr>
            <a:r>
              <a:rPr lang="en-US" sz="3318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Вътрешни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817450" y="2932432"/>
            <a:ext cx="7001069" cy="446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8"/>
              </a:lnSpc>
            </a:pPr>
            <a:r>
              <a:rPr lang="en-US" sz="3318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Външни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855945" y="5114925"/>
            <a:ext cx="6924080" cy="18873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6114" lvl="1" indent="-313057" algn="ctr">
              <a:lnSpc>
                <a:spcPts val="3770"/>
              </a:lnSpc>
              <a:buFont typeface="Arial"/>
              <a:buChar char="•"/>
            </a:pPr>
            <a:r>
              <a:rPr lang="en-US" sz="2900">
                <a:solidFill>
                  <a:srgbClr val="B244A2"/>
                </a:solidFill>
                <a:latin typeface="TT Drugs"/>
                <a:ea typeface="TT Drugs"/>
                <a:cs typeface="TT Drugs"/>
                <a:sym typeface="TT Drugs"/>
              </a:rPr>
              <a:t>Университетът (спонсор)</a:t>
            </a:r>
          </a:p>
          <a:p>
            <a:pPr marL="626114" lvl="1" indent="-313057" algn="ctr">
              <a:lnSpc>
                <a:spcPts val="3770"/>
              </a:lnSpc>
              <a:buFont typeface="Arial"/>
              <a:buChar char="•"/>
            </a:pPr>
            <a:r>
              <a:rPr lang="en-US" sz="2900">
                <a:solidFill>
                  <a:srgbClr val="B244A2"/>
                </a:solidFill>
                <a:latin typeface="TT Drugs"/>
                <a:ea typeface="TT Drugs"/>
                <a:cs typeface="TT Drugs"/>
                <a:sym typeface="TT Drugs"/>
              </a:rPr>
              <a:t>Университетската администрация</a:t>
            </a:r>
          </a:p>
          <a:p>
            <a:pPr marL="626114" lvl="1" indent="-313057" algn="ctr">
              <a:lnSpc>
                <a:spcPts val="3770"/>
              </a:lnSpc>
              <a:buFont typeface="Arial"/>
              <a:buChar char="•"/>
            </a:pPr>
            <a:r>
              <a:rPr lang="en-US" sz="2900">
                <a:solidFill>
                  <a:srgbClr val="B244A2"/>
                </a:solidFill>
                <a:latin typeface="TT Drugs"/>
                <a:ea typeface="TT Drugs"/>
                <a:cs typeface="TT Drugs"/>
                <a:sym typeface="TT Drugs"/>
              </a:rPr>
              <a:t>Студенти </a:t>
            </a:r>
          </a:p>
          <a:p>
            <a:pPr marL="621792" lvl="1" indent="-310896" algn="ctr">
              <a:lnSpc>
                <a:spcPts val="3744"/>
              </a:lnSpc>
              <a:buFont typeface="Arial"/>
              <a:buChar char="•"/>
            </a:pPr>
            <a:r>
              <a:rPr lang="en-US" sz="2879">
                <a:solidFill>
                  <a:srgbClr val="B244A2"/>
                </a:solidFill>
                <a:latin typeface="TT Drugs"/>
                <a:ea typeface="TT Drugs"/>
                <a:cs typeface="TT Drugs"/>
                <a:sym typeface="TT Drugs"/>
              </a:rPr>
              <a:t>Преподаватели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67531" y="-4353851"/>
            <a:ext cx="12965360" cy="12236058"/>
          </a:xfrm>
          <a:custGeom>
            <a:avLst/>
            <a:gdLst/>
            <a:ahLst/>
            <a:cxnLst/>
            <a:rect l="l" t="t" r="r" b="b"/>
            <a:pathLst>
              <a:path w="12965360" h="12236058">
                <a:moveTo>
                  <a:pt x="0" y="0"/>
                </a:moveTo>
                <a:lnTo>
                  <a:pt x="12965360" y="0"/>
                </a:lnTo>
                <a:lnTo>
                  <a:pt x="12965360" y="12236058"/>
                </a:lnTo>
                <a:lnTo>
                  <a:pt x="0" y="122360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467531" y="2738707"/>
            <a:ext cx="12113698" cy="11376781"/>
          </a:xfrm>
          <a:custGeom>
            <a:avLst/>
            <a:gdLst/>
            <a:ahLst/>
            <a:cxnLst/>
            <a:rect l="l" t="t" r="r" b="b"/>
            <a:pathLst>
              <a:path w="12113698" h="11376781">
                <a:moveTo>
                  <a:pt x="0" y="0"/>
                </a:moveTo>
                <a:lnTo>
                  <a:pt x="12113698" y="0"/>
                </a:lnTo>
                <a:lnTo>
                  <a:pt x="12113698" y="11376781"/>
                </a:lnTo>
                <a:lnTo>
                  <a:pt x="0" y="113767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710813" y="2060353"/>
            <a:ext cx="6366745" cy="6366745"/>
          </a:xfrm>
          <a:custGeom>
            <a:avLst/>
            <a:gdLst/>
            <a:ahLst/>
            <a:cxnLst/>
            <a:rect l="l" t="t" r="r" b="b"/>
            <a:pathLst>
              <a:path w="6366745" h="6366745">
                <a:moveTo>
                  <a:pt x="0" y="0"/>
                </a:moveTo>
                <a:lnTo>
                  <a:pt x="6366745" y="0"/>
                </a:lnTo>
                <a:lnTo>
                  <a:pt x="6366745" y="6366744"/>
                </a:lnTo>
                <a:lnTo>
                  <a:pt x="0" y="63667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871691"/>
            <a:ext cx="16538064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03"/>
              </a:lnSpc>
            </a:pPr>
            <a:r>
              <a:rPr lang="en-US" sz="10169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Основен екип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0" y="3947160"/>
            <a:ext cx="18288000" cy="3535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0" lvl="1" indent="-388620" algn="ctr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Проектен мениджър - управление на проекта и комуникация със заинтересованите страни</a:t>
            </a:r>
          </a:p>
          <a:p>
            <a:pPr marL="777240" lvl="1" indent="-388620" algn="ctr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Старши разработчици (3) - изграждане на архитектурата на приложнеието, както и на основните компоненти; менторство</a:t>
            </a:r>
          </a:p>
          <a:p>
            <a:pPr marL="777240" lvl="1" indent="-388620" algn="ctr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Младши разработчици (3) - разработка на компоненти и поддръжка</a:t>
            </a:r>
          </a:p>
          <a:p>
            <a:pPr marL="777240" lvl="1" indent="-388620" algn="ctr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QA - осигуряване на качеството и тестване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04198" y="1028700"/>
            <a:ext cx="10726283" cy="10122929"/>
          </a:xfrm>
          <a:custGeom>
            <a:avLst/>
            <a:gdLst/>
            <a:ahLst/>
            <a:cxnLst/>
            <a:rect l="l" t="t" r="r" b="b"/>
            <a:pathLst>
              <a:path w="10726283" h="10122929">
                <a:moveTo>
                  <a:pt x="0" y="0"/>
                </a:moveTo>
                <a:lnTo>
                  <a:pt x="10726282" y="0"/>
                </a:lnTo>
                <a:lnTo>
                  <a:pt x="10726282" y="10122929"/>
                </a:lnTo>
                <a:lnTo>
                  <a:pt x="0" y="101229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5255520" y="238561"/>
            <a:ext cx="16172508" cy="15188681"/>
          </a:xfrm>
          <a:custGeom>
            <a:avLst/>
            <a:gdLst/>
            <a:ahLst/>
            <a:cxnLst/>
            <a:rect l="l" t="t" r="r" b="b"/>
            <a:pathLst>
              <a:path w="16172508" h="15188681">
                <a:moveTo>
                  <a:pt x="0" y="0"/>
                </a:moveTo>
                <a:lnTo>
                  <a:pt x="16172509" y="0"/>
                </a:lnTo>
                <a:lnTo>
                  <a:pt x="16172509" y="15188681"/>
                </a:lnTo>
                <a:lnTo>
                  <a:pt x="0" y="151886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202451" y="-5688391"/>
            <a:ext cx="12113698" cy="11376781"/>
          </a:xfrm>
          <a:custGeom>
            <a:avLst/>
            <a:gdLst/>
            <a:ahLst/>
            <a:cxnLst/>
            <a:rect l="l" t="t" r="r" b="b"/>
            <a:pathLst>
              <a:path w="12113698" h="11376781">
                <a:moveTo>
                  <a:pt x="0" y="0"/>
                </a:moveTo>
                <a:lnTo>
                  <a:pt x="12113698" y="0"/>
                </a:lnTo>
                <a:lnTo>
                  <a:pt x="12113698" y="11376782"/>
                </a:lnTo>
                <a:lnTo>
                  <a:pt x="0" y="113767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1287169" y="2440670"/>
          <a:ext cx="15972130" cy="7163261"/>
        </p:xfrm>
        <a:graphic>
          <a:graphicData uri="http://schemas.openxmlformats.org/drawingml/2006/table">
            <a:tbl>
              <a:tblPr/>
              <a:tblGrid>
                <a:gridCol w="31944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944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944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4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9442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227500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99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138" b="1">
                          <a:solidFill>
                            <a:srgbClr val="FDF2F2"/>
                          </a:solidFill>
                          <a:latin typeface="TT Chocolates Bold"/>
                          <a:ea typeface="TT Chocolates Bold"/>
                          <a:cs typeface="TT Chocolates Bold"/>
                          <a:sym typeface="TT Chocolates Bold"/>
                        </a:rPr>
                        <a:t>Среща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44A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99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138" b="1">
                          <a:solidFill>
                            <a:srgbClr val="FDF2F2"/>
                          </a:solidFill>
                          <a:latin typeface="TT Chocolates Bold"/>
                          <a:ea typeface="TT Chocolates Bold"/>
                          <a:cs typeface="TT Chocolates Bold"/>
                          <a:sym typeface="TT Chocolates Bold"/>
                        </a:rPr>
                        <a:t>Аудитория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44A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99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138" b="1">
                          <a:solidFill>
                            <a:srgbClr val="FDF2F2"/>
                          </a:solidFill>
                          <a:latin typeface="TT Chocolates Bold"/>
                          <a:ea typeface="TT Chocolates Bold"/>
                          <a:cs typeface="TT Chocolates Bold"/>
                          <a:sym typeface="TT Chocolates Bold"/>
                        </a:rPr>
                        <a:t>Начин/Тон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44A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99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138" b="1">
                          <a:solidFill>
                            <a:srgbClr val="FDF2F2"/>
                          </a:solidFill>
                          <a:latin typeface="TT Chocolates Bold"/>
                          <a:ea typeface="TT Chocolates Bold"/>
                          <a:cs typeface="TT Chocolates Bold"/>
                          <a:sym typeface="TT Chocolates Bold"/>
                        </a:rPr>
                        <a:t>Отговорник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44A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9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138" b="1">
                          <a:solidFill>
                            <a:srgbClr val="FDF2F2"/>
                          </a:solidFill>
                          <a:latin typeface="TT Chocolates Bold"/>
                          <a:ea typeface="TT Chocolates Bold"/>
                          <a:cs typeface="TT Chocolates Bold"/>
                          <a:sym typeface="TT Chocolates Bold"/>
                        </a:rPr>
                        <a:t>Честота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44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77227"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Общ проект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Университетът, продуктов собственик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Официален- имейл презнтация, официална среща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Проектен мениджър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Месечно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82561"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Преглед на спринта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Продуктов собственик, екип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среща, Jira updates - неофициален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Scrum Master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Седмично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15743"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Ежедневни срещи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Проектен екип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Ежедневни правостоящи срещи - неофициалне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Всеки член на екипа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Ежедневно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60230"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Критични рискове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Всички заинтересовани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имейл, спешна среща - всички заинтересовани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Проектен мениджър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При възникване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TextBox 6"/>
          <p:cNvSpPr txBox="1"/>
          <p:nvPr/>
        </p:nvSpPr>
        <p:spPr>
          <a:xfrm>
            <a:off x="1287169" y="1019175"/>
            <a:ext cx="11669832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Комуникационен план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67531" y="-4353851"/>
            <a:ext cx="12965360" cy="12236058"/>
          </a:xfrm>
          <a:custGeom>
            <a:avLst/>
            <a:gdLst/>
            <a:ahLst/>
            <a:cxnLst/>
            <a:rect l="l" t="t" r="r" b="b"/>
            <a:pathLst>
              <a:path w="12965360" h="12236058">
                <a:moveTo>
                  <a:pt x="0" y="0"/>
                </a:moveTo>
                <a:lnTo>
                  <a:pt x="12965360" y="0"/>
                </a:lnTo>
                <a:lnTo>
                  <a:pt x="12965360" y="12236058"/>
                </a:lnTo>
                <a:lnTo>
                  <a:pt x="0" y="122360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467531" y="2738707"/>
            <a:ext cx="12113698" cy="11376781"/>
          </a:xfrm>
          <a:custGeom>
            <a:avLst/>
            <a:gdLst/>
            <a:ahLst/>
            <a:cxnLst/>
            <a:rect l="l" t="t" r="r" b="b"/>
            <a:pathLst>
              <a:path w="12113698" h="11376781">
                <a:moveTo>
                  <a:pt x="0" y="0"/>
                </a:moveTo>
                <a:lnTo>
                  <a:pt x="12113698" y="0"/>
                </a:lnTo>
                <a:lnTo>
                  <a:pt x="12113698" y="11376781"/>
                </a:lnTo>
                <a:lnTo>
                  <a:pt x="0" y="113767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710813" y="2060353"/>
            <a:ext cx="6366745" cy="6366745"/>
          </a:xfrm>
          <a:custGeom>
            <a:avLst/>
            <a:gdLst/>
            <a:ahLst/>
            <a:cxnLst/>
            <a:rect l="l" t="t" r="r" b="b"/>
            <a:pathLst>
              <a:path w="6366745" h="6366745">
                <a:moveTo>
                  <a:pt x="0" y="0"/>
                </a:moveTo>
                <a:lnTo>
                  <a:pt x="6366745" y="0"/>
                </a:lnTo>
                <a:lnTo>
                  <a:pt x="6366745" y="6366744"/>
                </a:lnTo>
                <a:lnTo>
                  <a:pt x="0" y="63667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871691"/>
            <a:ext cx="16538064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03"/>
              </a:lnSpc>
            </a:pPr>
            <a:r>
              <a:rPr lang="en-US" sz="10169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Очаквани резултати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21171" y="3947160"/>
            <a:ext cx="17645658" cy="3535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0" lvl="1" indent="-388620" algn="ctr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Работещо уеб приложение с:</a:t>
            </a:r>
          </a:p>
          <a:p>
            <a:pPr algn="ctr">
              <a:lnSpc>
                <a:spcPts val="4680"/>
              </a:lnSpc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-функционалности като управление на разписания, курсове, оценки и материали</a:t>
            </a:r>
          </a:p>
          <a:p>
            <a:pPr algn="ctr">
              <a:lnSpc>
                <a:spcPts val="4680"/>
              </a:lnSpc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-интегрирани университетски системи</a:t>
            </a:r>
          </a:p>
          <a:p>
            <a:pPr algn="ctr">
              <a:lnSpc>
                <a:spcPts val="4680"/>
              </a:lnSpc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-оптимизирана продължителност</a:t>
            </a:r>
          </a:p>
          <a:p>
            <a:pPr marL="777240" lvl="1" indent="-388620" algn="ctr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Техническа (API документация, системна архитектура) документация</a:t>
            </a:r>
          </a:p>
          <a:p>
            <a:pPr marL="777240" lvl="1" indent="-388620" algn="ctr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Потребителска документация (обучителни материали и ръководство за потребителя)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075901" y="727321"/>
            <a:ext cx="15883408" cy="14989966"/>
          </a:xfrm>
          <a:custGeom>
            <a:avLst/>
            <a:gdLst/>
            <a:ahLst/>
            <a:cxnLst/>
            <a:rect l="l" t="t" r="r" b="b"/>
            <a:pathLst>
              <a:path w="15883408" h="14989966">
                <a:moveTo>
                  <a:pt x="0" y="0"/>
                </a:moveTo>
                <a:lnTo>
                  <a:pt x="15883408" y="0"/>
                </a:lnTo>
                <a:lnTo>
                  <a:pt x="15883408" y="14989967"/>
                </a:lnTo>
                <a:lnTo>
                  <a:pt x="0" y="149899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302239" y="-1223245"/>
            <a:ext cx="6366745" cy="6366745"/>
          </a:xfrm>
          <a:custGeom>
            <a:avLst/>
            <a:gdLst/>
            <a:ahLst/>
            <a:cxnLst/>
            <a:rect l="l" t="t" r="r" b="b"/>
            <a:pathLst>
              <a:path w="6366745" h="6366745">
                <a:moveTo>
                  <a:pt x="0" y="0"/>
                </a:moveTo>
                <a:lnTo>
                  <a:pt x="6366745" y="0"/>
                </a:lnTo>
                <a:lnTo>
                  <a:pt x="6366745" y="6366745"/>
                </a:lnTo>
                <a:lnTo>
                  <a:pt x="0" y="63667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048108" y="3287243"/>
            <a:ext cx="12113698" cy="11376781"/>
          </a:xfrm>
          <a:custGeom>
            <a:avLst/>
            <a:gdLst/>
            <a:ahLst/>
            <a:cxnLst/>
            <a:rect l="l" t="t" r="r" b="b"/>
            <a:pathLst>
              <a:path w="12113698" h="11376781">
                <a:moveTo>
                  <a:pt x="0" y="0"/>
                </a:moveTo>
                <a:lnTo>
                  <a:pt x="12113698" y="0"/>
                </a:lnTo>
                <a:lnTo>
                  <a:pt x="12113698" y="11376782"/>
                </a:lnTo>
                <a:lnTo>
                  <a:pt x="0" y="113767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1028700" y="2447484"/>
          <a:ext cx="16230600" cy="7421501"/>
        </p:xfrm>
        <a:graphic>
          <a:graphicData uri="http://schemas.openxmlformats.org/drawingml/2006/table">
            <a:tbl>
              <a:tblPr/>
              <a:tblGrid>
                <a:gridCol w="8115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15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421501">
                <a:tc>
                  <a:txBody>
                    <a:bodyPr/>
                    <a:lstStyle/>
                    <a:p>
                      <a:pPr marL="622198" lvl="1" indent="-311099" algn="ctr">
                        <a:lnSpc>
                          <a:spcPts val="4034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881">
                          <a:solidFill>
                            <a:srgbClr val="B244A2">
                              <a:alpha val="72941"/>
                            </a:srgbClr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Структуриран подход за организиране на работния процес чрез разделяне на проекта на спринтове.</a:t>
                      </a:r>
                      <a:endParaRPr lang="en-US" sz="1100"/>
                    </a:p>
                    <a:p>
                      <a:pPr marL="622198" lvl="1" indent="-311099" algn="ctr">
                        <a:lnSpc>
                          <a:spcPts val="4034"/>
                        </a:lnSpc>
                        <a:buFont typeface="Arial"/>
                        <a:buChar char="•"/>
                      </a:pPr>
                      <a:r>
                        <a:rPr lang="en-US" sz="2881">
                          <a:solidFill>
                            <a:srgbClr val="B244A2">
                              <a:alpha val="72941"/>
                            </a:srgbClr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Ясна структура на работа и екипи</a:t>
                      </a:r>
                    </a:p>
                    <a:p>
                      <a:pPr marL="622198" lvl="1" indent="-311099" algn="ctr">
                        <a:lnSpc>
                          <a:spcPts val="4034"/>
                        </a:lnSpc>
                        <a:buFont typeface="Arial"/>
                        <a:buChar char="•"/>
                      </a:pPr>
                      <a:r>
                        <a:rPr lang="en-US" sz="2881">
                          <a:solidFill>
                            <a:srgbClr val="B244A2">
                              <a:alpha val="72941"/>
                            </a:srgbClr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Имаме работеща версия на ранен етап</a:t>
                      </a:r>
                    </a:p>
                    <a:p>
                      <a:pPr marL="622198" lvl="1" indent="-311099" algn="ctr">
                        <a:lnSpc>
                          <a:spcPts val="4034"/>
                        </a:lnSpc>
                        <a:buFont typeface="Arial"/>
                        <a:buChar char="•"/>
                      </a:pPr>
                      <a:r>
                        <a:rPr lang="en-US" sz="2881">
                          <a:solidFill>
                            <a:srgbClr val="B244A2">
                              <a:alpha val="72941"/>
                            </a:srgbClr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Постоянна обратна връзка и корекции</a:t>
                      </a: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B24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B24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B24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B24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294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94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B24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B24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B24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B24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2941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TextBox 6"/>
          <p:cNvSpPr txBox="1"/>
          <p:nvPr/>
        </p:nvSpPr>
        <p:spPr>
          <a:xfrm>
            <a:off x="1028700" y="898697"/>
            <a:ext cx="16230600" cy="893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86"/>
              </a:lnSpc>
            </a:pPr>
            <a:r>
              <a:rPr lang="en-US" sz="6686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Методологии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69480" y="2932432"/>
            <a:ext cx="7001069" cy="446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8"/>
              </a:lnSpc>
            </a:pPr>
            <a:r>
              <a:rPr lang="en-US" sz="3318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Scrum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817450" y="2932432"/>
            <a:ext cx="7001069" cy="446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8"/>
              </a:lnSpc>
            </a:pPr>
            <a:r>
              <a:rPr lang="en-US" sz="3318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Kanban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492647" y="4450806"/>
            <a:ext cx="7325872" cy="41564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1792" lvl="1" indent="-310896" algn="ctr">
              <a:lnSpc>
                <a:spcPts val="3744"/>
              </a:lnSpc>
              <a:buFont typeface="Arial"/>
              <a:buChar char="•"/>
            </a:pPr>
            <a:r>
              <a:rPr lang="en-US" sz="2879">
                <a:solidFill>
                  <a:srgbClr val="B244A2"/>
                </a:solidFill>
                <a:latin typeface="TT Drugs"/>
                <a:ea typeface="TT Drugs"/>
                <a:cs typeface="TT Drugs"/>
                <a:sym typeface="TT Drugs"/>
              </a:rPr>
              <a:t>Непрекъснато подобряване на работния процес, чрез визуализиране на задачите на специални дъски.</a:t>
            </a:r>
          </a:p>
          <a:p>
            <a:pPr marL="621792" lvl="1" indent="-310896" algn="ctr">
              <a:lnSpc>
                <a:spcPts val="3744"/>
              </a:lnSpc>
              <a:buFont typeface="Arial"/>
              <a:buChar char="•"/>
            </a:pPr>
            <a:r>
              <a:rPr lang="en-US" sz="2879">
                <a:solidFill>
                  <a:srgbClr val="B244A2"/>
                </a:solidFill>
                <a:latin typeface="TT Drugs"/>
                <a:ea typeface="TT Drugs"/>
                <a:cs typeface="TT Drugs"/>
                <a:sym typeface="TT Drugs"/>
              </a:rPr>
              <a:t>Лесно управление на задачите</a:t>
            </a:r>
          </a:p>
          <a:p>
            <a:pPr marL="621792" lvl="1" indent="-310896" algn="ctr">
              <a:lnSpc>
                <a:spcPts val="3744"/>
              </a:lnSpc>
              <a:buFont typeface="Arial"/>
              <a:buChar char="•"/>
            </a:pPr>
            <a:r>
              <a:rPr lang="en-US" sz="2879">
                <a:solidFill>
                  <a:srgbClr val="B244A2"/>
                </a:solidFill>
                <a:latin typeface="TT Drugs"/>
                <a:ea typeface="TT Drugs"/>
                <a:cs typeface="TT Drugs"/>
                <a:sym typeface="TT Drugs"/>
              </a:rPr>
              <a:t>Гъвкавост на екипа</a:t>
            </a:r>
          </a:p>
          <a:p>
            <a:pPr marL="621792" lvl="1" indent="-310896" algn="ctr">
              <a:lnSpc>
                <a:spcPts val="3744"/>
              </a:lnSpc>
              <a:buFont typeface="Arial"/>
              <a:buChar char="•"/>
            </a:pPr>
            <a:r>
              <a:rPr lang="en-US" sz="2879">
                <a:solidFill>
                  <a:srgbClr val="B244A2"/>
                </a:solidFill>
                <a:latin typeface="TT Drugs"/>
                <a:ea typeface="TT Drugs"/>
                <a:cs typeface="TT Drugs"/>
                <a:sym typeface="TT Drugs"/>
              </a:rPr>
              <a:t>Непрекъснат поток на работа</a:t>
            </a:r>
          </a:p>
          <a:p>
            <a:pPr marL="621792" lvl="1" indent="-310896" algn="ctr">
              <a:lnSpc>
                <a:spcPts val="3744"/>
              </a:lnSpc>
              <a:buFont typeface="Arial"/>
              <a:buChar char="•"/>
            </a:pPr>
            <a:r>
              <a:rPr lang="en-US" sz="2879">
                <a:solidFill>
                  <a:srgbClr val="B244A2"/>
                </a:solidFill>
                <a:latin typeface="TT Drugs"/>
                <a:ea typeface="TT Drugs"/>
                <a:cs typeface="TT Drugs"/>
                <a:sym typeface="TT Drugs"/>
              </a:rPr>
              <a:t>Липса на структура</a:t>
            </a:r>
          </a:p>
          <a:p>
            <a:pPr algn="ctr">
              <a:lnSpc>
                <a:spcPts val="3335"/>
              </a:lnSpc>
            </a:pPr>
            <a:endParaRPr lang="en-US" sz="2879">
              <a:solidFill>
                <a:srgbClr val="B244A2"/>
              </a:solidFill>
              <a:latin typeface="TT Drugs"/>
              <a:ea typeface="TT Drugs"/>
              <a:cs typeface="TT Drugs"/>
              <a:sym typeface="TT Drug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67531" y="-4353851"/>
            <a:ext cx="12965360" cy="12236058"/>
          </a:xfrm>
          <a:custGeom>
            <a:avLst/>
            <a:gdLst/>
            <a:ahLst/>
            <a:cxnLst/>
            <a:rect l="l" t="t" r="r" b="b"/>
            <a:pathLst>
              <a:path w="12965360" h="12236058">
                <a:moveTo>
                  <a:pt x="0" y="0"/>
                </a:moveTo>
                <a:lnTo>
                  <a:pt x="12965360" y="0"/>
                </a:lnTo>
                <a:lnTo>
                  <a:pt x="12965360" y="12236058"/>
                </a:lnTo>
                <a:lnTo>
                  <a:pt x="0" y="122360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467531" y="2738707"/>
            <a:ext cx="12113698" cy="11376781"/>
          </a:xfrm>
          <a:custGeom>
            <a:avLst/>
            <a:gdLst/>
            <a:ahLst/>
            <a:cxnLst/>
            <a:rect l="l" t="t" r="r" b="b"/>
            <a:pathLst>
              <a:path w="12113698" h="11376781">
                <a:moveTo>
                  <a:pt x="0" y="0"/>
                </a:moveTo>
                <a:lnTo>
                  <a:pt x="12113698" y="0"/>
                </a:lnTo>
                <a:lnTo>
                  <a:pt x="12113698" y="11376781"/>
                </a:lnTo>
                <a:lnTo>
                  <a:pt x="0" y="113767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710813" y="2060353"/>
            <a:ext cx="6366745" cy="6366745"/>
          </a:xfrm>
          <a:custGeom>
            <a:avLst/>
            <a:gdLst/>
            <a:ahLst/>
            <a:cxnLst/>
            <a:rect l="l" t="t" r="r" b="b"/>
            <a:pathLst>
              <a:path w="6366745" h="6366745">
                <a:moveTo>
                  <a:pt x="0" y="0"/>
                </a:moveTo>
                <a:lnTo>
                  <a:pt x="6366745" y="0"/>
                </a:lnTo>
                <a:lnTo>
                  <a:pt x="6366745" y="6366744"/>
                </a:lnTo>
                <a:lnTo>
                  <a:pt x="0" y="63667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871691"/>
            <a:ext cx="16538064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03"/>
              </a:lnSpc>
            </a:pPr>
            <a:r>
              <a:rPr lang="en-US" sz="10169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Избор на методология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0" y="3544992"/>
            <a:ext cx="18288000" cy="629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0" lvl="1" indent="-388620" algn="ctr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След задълбочен анализ избираме Scrum:</a:t>
            </a:r>
          </a:p>
          <a:p>
            <a:pPr algn="ctr">
              <a:lnSpc>
                <a:spcPts val="4680"/>
              </a:lnSpc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-разработката на нашето приложение изисква честа обратна връзка от студенти и преподаватели</a:t>
            </a:r>
          </a:p>
          <a:p>
            <a:pPr algn="ctr">
              <a:lnSpc>
                <a:spcPts val="5292"/>
              </a:lnSpc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-времето, с което разполагаме (140 дни) е идеално за разделяне на 2- седмични спринтове.</a:t>
            </a:r>
          </a:p>
          <a:p>
            <a:pPr algn="ctr">
              <a:lnSpc>
                <a:spcPts val="5292"/>
              </a:lnSpc>
            </a:pPr>
            <a:endParaRPr lang="en-US" sz="3600">
              <a:solidFill>
                <a:srgbClr val="B244A2"/>
              </a:solidFill>
              <a:latin typeface="TT Chocolates"/>
              <a:ea typeface="TT Chocolates"/>
              <a:cs typeface="TT Chocolates"/>
              <a:sym typeface="TT Chocolates"/>
            </a:endParaRPr>
          </a:p>
          <a:p>
            <a:pPr marL="777240" lvl="1" indent="-388620" algn="ctr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За да компенсираме слабите страни на Scrum въвеждаме следните практики:</a:t>
            </a:r>
          </a:p>
          <a:p>
            <a:pPr algn="ctr">
              <a:lnSpc>
                <a:spcPts val="5112"/>
              </a:lnSpc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-гъвкавост на промените по време на спринта (Канбан табло и буферно време за спешни задачи)</a:t>
            </a:r>
          </a:p>
          <a:p>
            <a:pPr algn="ctr">
              <a:lnSpc>
                <a:spcPts val="5112"/>
              </a:lnSpc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-визуализираме натоварването на екипа</a:t>
            </a:r>
          </a:p>
          <a:p>
            <a:pPr algn="ctr">
              <a:lnSpc>
                <a:spcPts val="5112"/>
              </a:lnSpc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-ограничаване на задачите в даден спринт (30 точки)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04198" y="1028700"/>
            <a:ext cx="10726283" cy="10122929"/>
          </a:xfrm>
          <a:custGeom>
            <a:avLst/>
            <a:gdLst/>
            <a:ahLst/>
            <a:cxnLst/>
            <a:rect l="l" t="t" r="r" b="b"/>
            <a:pathLst>
              <a:path w="10726283" h="10122929">
                <a:moveTo>
                  <a:pt x="0" y="0"/>
                </a:moveTo>
                <a:lnTo>
                  <a:pt x="10726282" y="0"/>
                </a:lnTo>
                <a:lnTo>
                  <a:pt x="10726282" y="10122929"/>
                </a:lnTo>
                <a:lnTo>
                  <a:pt x="0" y="101229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5255520" y="238561"/>
            <a:ext cx="16172508" cy="15188681"/>
          </a:xfrm>
          <a:custGeom>
            <a:avLst/>
            <a:gdLst/>
            <a:ahLst/>
            <a:cxnLst/>
            <a:rect l="l" t="t" r="r" b="b"/>
            <a:pathLst>
              <a:path w="16172508" h="15188681">
                <a:moveTo>
                  <a:pt x="0" y="0"/>
                </a:moveTo>
                <a:lnTo>
                  <a:pt x="16172509" y="0"/>
                </a:lnTo>
                <a:lnTo>
                  <a:pt x="16172509" y="15188681"/>
                </a:lnTo>
                <a:lnTo>
                  <a:pt x="0" y="151886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202451" y="-5688391"/>
            <a:ext cx="12113698" cy="11376781"/>
          </a:xfrm>
          <a:custGeom>
            <a:avLst/>
            <a:gdLst/>
            <a:ahLst/>
            <a:cxnLst/>
            <a:rect l="l" t="t" r="r" b="b"/>
            <a:pathLst>
              <a:path w="12113698" h="11376781">
                <a:moveTo>
                  <a:pt x="0" y="0"/>
                </a:moveTo>
                <a:lnTo>
                  <a:pt x="12113698" y="0"/>
                </a:lnTo>
                <a:lnTo>
                  <a:pt x="12113698" y="11376782"/>
                </a:lnTo>
                <a:lnTo>
                  <a:pt x="0" y="113767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1287169" y="2440670"/>
          <a:ext cx="15972130" cy="7648530"/>
        </p:xfrm>
        <a:graphic>
          <a:graphicData uri="http://schemas.openxmlformats.org/drawingml/2006/table">
            <a:tbl>
              <a:tblPr/>
              <a:tblGrid>
                <a:gridCol w="31944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944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944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4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9442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218666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99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138" b="1">
                          <a:solidFill>
                            <a:srgbClr val="FDF2F2"/>
                          </a:solidFill>
                          <a:latin typeface="TT Chocolates Bold"/>
                          <a:ea typeface="TT Chocolates Bold"/>
                          <a:cs typeface="TT Chocolates Bold"/>
                          <a:sym typeface="TT Chocolates Bold"/>
                        </a:rPr>
                        <a:t>Име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44A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99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138" b="1">
                          <a:solidFill>
                            <a:srgbClr val="FDF2F2"/>
                          </a:solidFill>
                          <a:latin typeface="TT Chocolates Bold"/>
                          <a:ea typeface="TT Chocolates Bold"/>
                          <a:cs typeface="TT Chocolates Bold"/>
                          <a:sym typeface="TT Chocolates Bold"/>
                        </a:rPr>
                        <a:t>Описание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44A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99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138" b="1">
                          <a:solidFill>
                            <a:srgbClr val="FDF2F2"/>
                          </a:solidFill>
                          <a:latin typeface="TT Chocolates Bold"/>
                          <a:ea typeface="TT Chocolates Bold"/>
                          <a:cs typeface="TT Chocolates Bold"/>
                          <a:sym typeface="TT Chocolates Bold"/>
                        </a:rPr>
                        <a:t>Стратегия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44A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99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138" b="1">
                          <a:solidFill>
                            <a:srgbClr val="FDF2F2"/>
                          </a:solidFill>
                          <a:latin typeface="TT Chocolates Bold"/>
                          <a:ea typeface="TT Chocolates Bold"/>
                          <a:cs typeface="TT Chocolates Bold"/>
                          <a:sym typeface="TT Chocolates Bold"/>
                        </a:rPr>
                        <a:t>Вероятност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44A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9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138" b="1">
                          <a:solidFill>
                            <a:srgbClr val="FDF2F2"/>
                          </a:solidFill>
                          <a:latin typeface="TT Chocolates Bold"/>
                          <a:ea typeface="TT Chocolates Bold"/>
                          <a:cs typeface="TT Chocolates Bold"/>
                          <a:sym typeface="TT Chocolates Bold"/>
                        </a:rPr>
                        <a:t>Въздействие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44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66595"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Закъснение в графика за разработка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Неспазване на планираните срокове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Буферно време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3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4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11594"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Проблеми със сигурността на данните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Уязвимости в сигурността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Редовни одити за сигурност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3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5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04834"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Проблеми с потребителския интерфейс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Не отговаря на очакванията на потребителите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Потребителски тестове. Активно участие на заинтересованите страни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4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5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46841"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Несъвместимост с технологиите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Несъвместимост с технологиите, използвани от университета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Предварителен технически анализ. Избор на стандартни технологии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3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5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TextBox 6"/>
          <p:cNvSpPr txBox="1"/>
          <p:nvPr/>
        </p:nvSpPr>
        <p:spPr>
          <a:xfrm>
            <a:off x="1287169" y="1019175"/>
            <a:ext cx="11669832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Рискове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113910" y="1431131"/>
            <a:ext cx="16587378" cy="15654338"/>
          </a:xfrm>
          <a:custGeom>
            <a:avLst/>
            <a:gdLst/>
            <a:ahLst/>
            <a:cxnLst/>
            <a:rect l="l" t="t" r="r" b="b"/>
            <a:pathLst>
              <a:path w="16587378" h="15654338">
                <a:moveTo>
                  <a:pt x="0" y="0"/>
                </a:moveTo>
                <a:lnTo>
                  <a:pt x="16587377" y="0"/>
                </a:lnTo>
                <a:lnTo>
                  <a:pt x="16587377" y="15654338"/>
                </a:lnTo>
                <a:lnTo>
                  <a:pt x="0" y="156543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304747" y="1995096"/>
            <a:ext cx="8762662" cy="8229600"/>
          </a:xfrm>
          <a:custGeom>
            <a:avLst/>
            <a:gdLst/>
            <a:ahLst/>
            <a:cxnLst/>
            <a:rect l="l" t="t" r="r" b="b"/>
            <a:pathLst>
              <a:path w="8762662" h="8229600">
                <a:moveTo>
                  <a:pt x="0" y="0"/>
                </a:moveTo>
                <a:lnTo>
                  <a:pt x="8762662" y="0"/>
                </a:lnTo>
                <a:lnTo>
                  <a:pt x="876266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4304747" y="-6056326"/>
            <a:ext cx="14132188" cy="13337252"/>
          </a:xfrm>
          <a:custGeom>
            <a:avLst/>
            <a:gdLst/>
            <a:ahLst/>
            <a:cxnLst/>
            <a:rect l="l" t="t" r="r" b="b"/>
            <a:pathLst>
              <a:path w="14132188" h="13337252">
                <a:moveTo>
                  <a:pt x="0" y="0"/>
                </a:moveTo>
                <a:lnTo>
                  <a:pt x="14132188" y="0"/>
                </a:lnTo>
                <a:lnTo>
                  <a:pt x="14132188" y="13337252"/>
                </a:lnTo>
                <a:lnTo>
                  <a:pt x="0" y="133372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438460" y="723047"/>
            <a:ext cx="13411080" cy="2295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Структурна разбивка</a:t>
            </a:r>
          </a:p>
          <a:p>
            <a:pPr algn="ctr">
              <a:lnSpc>
                <a:spcPts val="9000"/>
              </a:lnSpc>
            </a:pPr>
            <a:r>
              <a:rPr lang="en-US" sz="7500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План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83344" y="4119562"/>
            <a:ext cx="2430445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2700" b="1" spc="135">
                <a:solidFill>
                  <a:srgbClr val="B244A2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Иницииране и планиране на проекта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980690" y="4324350"/>
            <a:ext cx="2430445" cy="819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2700" b="1" spc="135">
                <a:solidFill>
                  <a:srgbClr val="B244A2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Проектиране на системата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562196" y="4324350"/>
            <a:ext cx="2430445" cy="819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2700" b="1" spc="135">
                <a:solidFill>
                  <a:srgbClr val="B244A2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Разработка на MVP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741534" y="4324350"/>
            <a:ext cx="2430445" cy="819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2700" b="1" spc="135">
                <a:solidFill>
                  <a:srgbClr val="B244A2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Разширена разработка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741534" y="7477125"/>
            <a:ext cx="2430445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2700" b="1" spc="135">
                <a:solidFill>
                  <a:srgbClr val="B244A2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Тестване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562196" y="7477125"/>
            <a:ext cx="2430445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2700" b="1" spc="135">
                <a:solidFill>
                  <a:srgbClr val="B244A2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Внедряване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853117" y="7280926"/>
            <a:ext cx="2832613" cy="819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2700" b="1" spc="135">
                <a:solidFill>
                  <a:srgbClr val="B244A2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Документация и обучение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546206" y="7272338"/>
            <a:ext cx="2430445" cy="819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2700" b="1" spc="135">
                <a:solidFill>
                  <a:srgbClr val="B244A2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Управление на проекта</a:t>
            </a:r>
          </a:p>
        </p:txBody>
      </p:sp>
      <p:sp>
        <p:nvSpPr>
          <p:cNvPr id="14" name="AutoShape 14"/>
          <p:cNvSpPr/>
          <p:nvPr/>
        </p:nvSpPr>
        <p:spPr>
          <a:xfrm>
            <a:off x="4113790" y="4733925"/>
            <a:ext cx="18669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5" name="AutoShape 15"/>
          <p:cNvSpPr/>
          <p:nvPr/>
        </p:nvSpPr>
        <p:spPr>
          <a:xfrm>
            <a:off x="8411135" y="4733925"/>
            <a:ext cx="215106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6" name="AutoShape 16"/>
          <p:cNvSpPr/>
          <p:nvPr/>
        </p:nvSpPr>
        <p:spPr>
          <a:xfrm>
            <a:off x="12992641" y="4733925"/>
            <a:ext cx="1748893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7" name="AutoShape 17"/>
          <p:cNvSpPr/>
          <p:nvPr/>
        </p:nvSpPr>
        <p:spPr>
          <a:xfrm>
            <a:off x="15956756" y="5143500"/>
            <a:ext cx="0" cy="2333625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8" name="AutoShape 18"/>
          <p:cNvSpPr/>
          <p:nvPr/>
        </p:nvSpPr>
        <p:spPr>
          <a:xfrm flipH="1">
            <a:off x="12992641" y="7681912"/>
            <a:ext cx="1748893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9" name="AutoShape 19"/>
          <p:cNvSpPr/>
          <p:nvPr/>
        </p:nvSpPr>
        <p:spPr>
          <a:xfrm flipH="1">
            <a:off x="8685730" y="7681912"/>
            <a:ext cx="1876466" cy="858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0" name="AutoShape 20"/>
          <p:cNvSpPr/>
          <p:nvPr/>
        </p:nvSpPr>
        <p:spPr>
          <a:xfrm flipH="1" flipV="1">
            <a:off x="3976651" y="7681912"/>
            <a:ext cx="1876466" cy="858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1" name="TextBox 21"/>
          <p:cNvSpPr txBox="1"/>
          <p:nvPr/>
        </p:nvSpPr>
        <p:spPr>
          <a:xfrm>
            <a:off x="4074183" y="9053512"/>
            <a:ext cx="9690199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0"/>
              </a:lnSpc>
              <a:spcBef>
                <a:spcPct val="0"/>
              </a:spcBef>
            </a:pPr>
            <a:r>
              <a:rPr lang="en-US" sz="2700" b="1" spc="135">
                <a:solidFill>
                  <a:srgbClr val="B244A2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Проектът ще бъде завършен за 14 спринта (28 седмици).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67531" y="-4353851"/>
            <a:ext cx="12965360" cy="12236058"/>
          </a:xfrm>
          <a:custGeom>
            <a:avLst/>
            <a:gdLst/>
            <a:ahLst/>
            <a:cxnLst/>
            <a:rect l="l" t="t" r="r" b="b"/>
            <a:pathLst>
              <a:path w="12965360" h="12236058">
                <a:moveTo>
                  <a:pt x="0" y="0"/>
                </a:moveTo>
                <a:lnTo>
                  <a:pt x="12965360" y="0"/>
                </a:lnTo>
                <a:lnTo>
                  <a:pt x="12965360" y="12236058"/>
                </a:lnTo>
                <a:lnTo>
                  <a:pt x="0" y="122360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467531" y="2738707"/>
            <a:ext cx="12113698" cy="11376781"/>
          </a:xfrm>
          <a:custGeom>
            <a:avLst/>
            <a:gdLst/>
            <a:ahLst/>
            <a:cxnLst/>
            <a:rect l="l" t="t" r="r" b="b"/>
            <a:pathLst>
              <a:path w="12113698" h="11376781">
                <a:moveTo>
                  <a:pt x="0" y="0"/>
                </a:moveTo>
                <a:lnTo>
                  <a:pt x="12113698" y="0"/>
                </a:lnTo>
                <a:lnTo>
                  <a:pt x="12113698" y="11376781"/>
                </a:lnTo>
                <a:lnTo>
                  <a:pt x="0" y="113767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710813" y="2060353"/>
            <a:ext cx="6366745" cy="6366745"/>
          </a:xfrm>
          <a:custGeom>
            <a:avLst/>
            <a:gdLst/>
            <a:ahLst/>
            <a:cxnLst/>
            <a:rect l="l" t="t" r="r" b="b"/>
            <a:pathLst>
              <a:path w="6366745" h="6366745">
                <a:moveTo>
                  <a:pt x="0" y="0"/>
                </a:moveTo>
                <a:lnTo>
                  <a:pt x="6366745" y="0"/>
                </a:lnTo>
                <a:lnTo>
                  <a:pt x="6366745" y="6366744"/>
                </a:lnTo>
                <a:lnTo>
                  <a:pt x="0" y="63667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871691"/>
            <a:ext cx="16538064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03"/>
              </a:lnSpc>
            </a:pPr>
            <a:r>
              <a:rPr lang="en-US" sz="10169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Потребителски истории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3390312"/>
            <a:ext cx="16230600" cy="5307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80"/>
              </a:lnSpc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Изискване: Публикуване на материали</a:t>
            </a:r>
          </a:p>
          <a:p>
            <a:pPr algn="just">
              <a:lnSpc>
                <a:spcPts val="4680"/>
              </a:lnSpc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Като преподавател, аз искам да мога да публикувам материали за лекциите, за да ги споделям с моите студенти.</a:t>
            </a:r>
          </a:p>
          <a:p>
            <a:pPr algn="just">
              <a:lnSpc>
                <a:spcPts val="4680"/>
              </a:lnSpc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Точки: 5</a:t>
            </a:r>
          </a:p>
          <a:p>
            <a:pPr algn="just">
              <a:lnSpc>
                <a:spcPts val="4680"/>
              </a:lnSpc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Критерии за приемане: </a:t>
            </a:r>
          </a:p>
          <a:p>
            <a:pPr marL="777240" lvl="1" indent="-388620" algn="just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Преподавателят може да качва файлов в различни формати – pdf, ppt, docx, xlsx.</a:t>
            </a:r>
          </a:p>
          <a:p>
            <a:pPr marL="777240" lvl="1" indent="-388620" algn="just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Качените файлове могат да бъдат достъпени от студентите в съответния курс.</a:t>
            </a:r>
          </a:p>
          <a:p>
            <a:pPr marL="777240" lvl="1" indent="-388620" algn="just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Интерфейсът е лесен за използване и потвърждава успешното качване.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67531" y="-4353851"/>
            <a:ext cx="12965360" cy="12236058"/>
          </a:xfrm>
          <a:custGeom>
            <a:avLst/>
            <a:gdLst/>
            <a:ahLst/>
            <a:cxnLst/>
            <a:rect l="l" t="t" r="r" b="b"/>
            <a:pathLst>
              <a:path w="12965360" h="12236058">
                <a:moveTo>
                  <a:pt x="0" y="0"/>
                </a:moveTo>
                <a:lnTo>
                  <a:pt x="12965360" y="0"/>
                </a:lnTo>
                <a:lnTo>
                  <a:pt x="12965360" y="12236058"/>
                </a:lnTo>
                <a:lnTo>
                  <a:pt x="0" y="122360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467531" y="2738707"/>
            <a:ext cx="12113698" cy="11376781"/>
          </a:xfrm>
          <a:custGeom>
            <a:avLst/>
            <a:gdLst/>
            <a:ahLst/>
            <a:cxnLst/>
            <a:rect l="l" t="t" r="r" b="b"/>
            <a:pathLst>
              <a:path w="12113698" h="11376781">
                <a:moveTo>
                  <a:pt x="0" y="0"/>
                </a:moveTo>
                <a:lnTo>
                  <a:pt x="12113698" y="0"/>
                </a:lnTo>
                <a:lnTo>
                  <a:pt x="12113698" y="11376781"/>
                </a:lnTo>
                <a:lnTo>
                  <a:pt x="0" y="113767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710813" y="2060353"/>
            <a:ext cx="6366745" cy="6366745"/>
          </a:xfrm>
          <a:custGeom>
            <a:avLst/>
            <a:gdLst/>
            <a:ahLst/>
            <a:cxnLst/>
            <a:rect l="l" t="t" r="r" b="b"/>
            <a:pathLst>
              <a:path w="6366745" h="6366745">
                <a:moveTo>
                  <a:pt x="0" y="0"/>
                </a:moveTo>
                <a:lnTo>
                  <a:pt x="6366745" y="0"/>
                </a:lnTo>
                <a:lnTo>
                  <a:pt x="6366745" y="6366744"/>
                </a:lnTo>
                <a:lnTo>
                  <a:pt x="0" y="63667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871691"/>
            <a:ext cx="16538064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03"/>
              </a:lnSpc>
            </a:pPr>
            <a:r>
              <a:rPr lang="en-US" sz="10169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Потребителски истории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3390312"/>
            <a:ext cx="16230600" cy="5897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80"/>
              </a:lnSpc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·Преглед на разписание</a:t>
            </a:r>
          </a:p>
          <a:p>
            <a:pPr algn="just">
              <a:lnSpc>
                <a:spcPts val="4680"/>
              </a:lnSpc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Като студент, аз искам да мога да преглеждам разписанието си за седмицата, за да планирам времето си ефективно.</a:t>
            </a:r>
          </a:p>
          <a:p>
            <a:pPr algn="just">
              <a:lnSpc>
                <a:spcPts val="4680"/>
              </a:lnSpc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Точки: 8</a:t>
            </a:r>
          </a:p>
          <a:p>
            <a:pPr algn="just">
              <a:lnSpc>
                <a:spcPts val="4680"/>
              </a:lnSpc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Критерии за приемане:</a:t>
            </a:r>
          </a:p>
          <a:p>
            <a:pPr marL="777240" lvl="1" indent="-388620" algn="just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Потребителят може да вижда разписание за текущата и следващата седмица.</a:t>
            </a:r>
          </a:p>
          <a:p>
            <a:pPr marL="777240" lvl="1" indent="-388620" algn="just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Разписанието се зарежда динамично от университетската система.</a:t>
            </a:r>
          </a:p>
          <a:p>
            <a:pPr marL="777240" lvl="1" indent="-388620" algn="just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Промени в разписанието се отразяват автоматично и в реално време.</a:t>
            </a:r>
          </a:p>
          <a:p>
            <a:pPr marL="777240" lvl="1" indent="-388620" algn="just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Разписанието може да бъде филтрирано по ден или предмет.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67531" y="-4353851"/>
            <a:ext cx="12965360" cy="12236058"/>
          </a:xfrm>
          <a:custGeom>
            <a:avLst/>
            <a:gdLst/>
            <a:ahLst/>
            <a:cxnLst/>
            <a:rect l="l" t="t" r="r" b="b"/>
            <a:pathLst>
              <a:path w="12965360" h="12236058">
                <a:moveTo>
                  <a:pt x="0" y="0"/>
                </a:moveTo>
                <a:lnTo>
                  <a:pt x="12965360" y="0"/>
                </a:lnTo>
                <a:lnTo>
                  <a:pt x="12965360" y="12236058"/>
                </a:lnTo>
                <a:lnTo>
                  <a:pt x="0" y="122360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467531" y="2738707"/>
            <a:ext cx="12113698" cy="11376781"/>
          </a:xfrm>
          <a:custGeom>
            <a:avLst/>
            <a:gdLst/>
            <a:ahLst/>
            <a:cxnLst/>
            <a:rect l="l" t="t" r="r" b="b"/>
            <a:pathLst>
              <a:path w="12113698" h="11376781">
                <a:moveTo>
                  <a:pt x="0" y="0"/>
                </a:moveTo>
                <a:lnTo>
                  <a:pt x="12113698" y="0"/>
                </a:lnTo>
                <a:lnTo>
                  <a:pt x="12113698" y="11376781"/>
                </a:lnTo>
                <a:lnTo>
                  <a:pt x="0" y="113767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710813" y="2060353"/>
            <a:ext cx="6366745" cy="6366745"/>
          </a:xfrm>
          <a:custGeom>
            <a:avLst/>
            <a:gdLst/>
            <a:ahLst/>
            <a:cxnLst/>
            <a:rect l="l" t="t" r="r" b="b"/>
            <a:pathLst>
              <a:path w="6366745" h="6366745">
                <a:moveTo>
                  <a:pt x="0" y="0"/>
                </a:moveTo>
                <a:lnTo>
                  <a:pt x="6366745" y="0"/>
                </a:lnTo>
                <a:lnTo>
                  <a:pt x="6366745" y="6366744"/>
                </a:lnTo>
                <a:lnTo>
                  <a:pt x="0" y="63667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871691"/>
            <a:ext cx="15889038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203"/>
              </a:lnSpc>
            </a:pPr>
            <a:r>
              <a:rPr lang="en-US" sz="10169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Описание на проблема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3159061"/>
            <a:ext cx="16230600" cy="4121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99476" lvl="1" indent="-449738" algn="ctr">
              <a:lnSpc>
                <a:spcPts val="5416"/>
              </a:lnSpc>
              <a:buFont typeface="Arial"/>
              <a:buChar char="•"/>
            </a:pPr>
            <a:r>
              <a:rPr lang="en-US" sz="4166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Липса на централизирано приложение за достъп до необходимите ресурси и информация</a:t>
            </a:r>
          </a:p>
          <a:p>
            <a:pPr marL="899476" lvl="1" indent="-449738" algn="ctr">
              <a:lnSpc>
                <a:spcPts val="5416"/>
              </a:lnSpc>
              <a:buFont typeface="Arial"/>
              <a:buChar char="•"/>
            </a:pPr>
            <a:r>
              <a:rPr lang="en-US" sz="4166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Трудности при комуникацията между студенти и преподаватели</a:t>
            </a:r>
          </a:p>
          <a:p>
            <a:pPr marL="899476" lvl="1" indent="-449738" algn="ctr">
              <a:lnSpc>
                <a:spcPts val="5416"/>
              </a:lnSpc>
              <a:buFont typeface="Arial"/>
              <a:buChar char="•"/>
            </a:pPr>
            <a:r>
              <a:rPr lang="en-US" sz="4166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Липсва лесен и бърз достъп до разписания, ресурси и важна актуална информация</a:t>
            </a:r>
          </a:p>
          <a:p>
            <a:pPr marL="899476" lvl="1" indent="-449738" algn="ctr">
              <a:lnSpc>
                <a:spcPts val="5416"/>
              </a:lnSpc>
              <a:buFont typeface="Arial"/>
              <a:buChar char="•"/>
            </a:pPr>
            <a:r>
              <a:rPr lang="en-US" sz="4166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Остарели системи за отчитане на напредък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04198" y="1028700"/>
            <a:ext cx="10726283" cy="10122929"/>
          </a:xfrm>
          <a:custGeom>
            <a:avLst/>
            <a:gdLst/>
            <a:ahLst/>
            <a:cxnLst/>
            <a:rect l="l" t="t" r="r" b="b"/>
            <a:pathLst>
              <a:path w="10726283" h="10122929">
                <a:moveTo>
                  <a:pt x="0" y="0"/>
                </a:moveTo>
                <a:lnTo>
                  <a:pt x="10726282" y="0"/>
                </a:lnTo>
                <a:lnTo>
                  <a:pt x="10726282" y="10122929"/>
                </a:lnTo>
                <a:lnTo>
                  <a:pt x="0" y="101229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5255520" y="238561"/>
            <a:ext cx="16172508" cy="15188681"/>
          </a:xfrm>
          <a:custGeom>
            <a:avLst/>
            <a:gdLst/>
            <a:ahLst/>
            <a:cxnLst/>
            <a:rect l="l" t="t" r="r" b="b"/>
            <a:pathLst>
              <a:path w="16172508" h="15188681">
                <a:moveTo>
                  <a:pt x="0" y="0"/>
                </a:moveTo>
                <a:lnTo>
                  <a:pt x="16172509" y="0"/>
                </a:lnTo>
                <a:lnTo>
                  <a:pt x="16172509" y="15188681"/>
                </a:lnTo>
                <a:lnTo>
                  <a:pt x="0" y="151886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202451" y="-5688391"/>
            <a:ext cx="12113698" cy="11376781"/>
          </a:xfrm>
          <a:custGeom>
            <a:avLst/>
            <a:gdLst/>
            <a:ahLst/>
            <a:cxnLst/>
            <a:rect l="l" t="t" r="r" b="b"/>
            <a:pathLst>
              <a:path w="12113698" h="11376781">
                <a:moveTo>
                  <a:pt x="0" y="0"/>
                </a:moveTo>
                <a:lnTo>
                  <a:pt x="12113698" y="0"/>
                </a:lnTo>
                <a:lnTo>
                  <a:pt x="12113698" y="11376782"/>
                </a:lnTo>
                <a:lnTo>
                  <a:pt x="0" y="113767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1287169" y="2681350"/>
          <a:ext cx="15972132" cy="7015603"/>
        </p:xfrm>
        <a:graphic>
          <a:graphicData uri="http://schemas.openxmlformats.org/drawingml/2006/table">
            <a:tbl>
              <a:tblPr/>
              <a:tblGrid>
                <a:gridCol w="53240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240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240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267518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99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138" b="1">
                          <a:solidFill>
                            <a:srgbClr val="FDF2F2"/>
                          </a:solidFill>
                          <a:latin typeface="TT Chocolates Bold"/>
                          <a:ea typeface="TT Chocolates Bold"/>
                          <a:cs typeface="TT Chocolates Bold"/>
                          <a:sym typeface="TT Chocolates Bold"/>
                        </a:rPr>
                        <a:t>Спринт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44A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9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138" b="1">
                          <a:solidFill>
                            <a:srgbClr val="FDF2F2"/>
                          </a:solidFill>
                          <a:latin typeface="TT Chocolates Bold"/>
                          <a:ea typeface="TT Chocolates Bold"/>
                          <a:cs typeface="TT Chocolates Bold"/>
                          <a:sym typeface="TT Chocolates Bold"/>
                        </a:rPr>
                        <a:t>Седмици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44A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99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138" b="1">
                          <a:solidFill>
                            <a:srgbClr val="FDF2F2"/>
                          </a:solidFill>
                          <a:latin typeface="TT Chocolates Bold"/>
                          <a:ea typeface="TT Chocolates Bold"/>
                          <a:cs typeface="TT Chocolates Bold"/>
                          <a:sym typeface="TT Chocolates Bold"/>
                        </a:rPr>
                        <a:t>Цел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44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3846"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Спринт 1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1-2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Подготовка и планиране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17853"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Спринт 2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3-4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backend и интеграция с университетски системи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17853"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Спринт 3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5-6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backend и интеграция с университетски системи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12474"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Спринт 4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7-8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Управление на разписанията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66059"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Спринт 5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9-10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Система за оценки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TextBox 6"/>
          <p:cNvSpPr txBox="1"/>
          <p:nvPr/>
        </p:nvSpPr>
        <p:spPr>
          <a:xfrm>
            <a:off x="1287169" y="1019175"/>
            <a:ext cx="14825302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Разпределени на спринтове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04198" y="1028700"/>
            <a:ext cx="10726283" cy="10122929"/>
          </a:xfrm>
          <a:custGeom>
            <a:avLst/>
            <a:gdLst/>
            <a:ahLst/>
            <a:cxnLst/>
            <a:rect l="l" t="t" r="r" b="b"/>
            <a:pathLst>
              <a:path w="10726283" h="10122929">
                <a:moveTo>
                  <a:pt x="0" y="0"/>
                </a:moveTo>
                <a:lnTo>
                  <a:pt x="10726282" y="0"/>
                </a:lnTo>
                <a:lnTo>
                  <a:pt x="10726282" y="10122929"/>
                </a:lnTo>
                <a:lnTo>
                  <a:pt x="0" y="101229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5255520" y="238561"/>
            <a:ext cx="16172508" cy="15188681"/>
          </a:xfrm>
          <a:custGeom>
            <a:avLst/>
            <a:gdLst/>
            <a:ahLst/>
            <a:cxnLst/>
            <a:rect l="l" t="t" r="r" b="b"/>
            <a:pathLst>
              <a:path w="16172508" h="15188681">
                <a:moveTo>
                  <a:pt x="0" y="0"/>
                </a:moveTo>
                <a:lnTo>
                  <a:pt x="16172509" y="0"/>
                </a:lnTo>
                <a:lnTo>
                  <a:pt x="16172509" y="15188681"/>
                </a:lnTo>
                <a:lnTo>
                  <a:pt x="0" y="151886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202451" y="-5688391"/>
            <a:ext cx="12113698" cy="11376781"/>
          </a:xfrm>
          <a:custGeom>
            <a:avLst/>
            <a:gdLst/>
            <a:ahLst/>
            <a:cxnLst/>
            <a:rect l="l" t="t" r="r" b="b"/>
            <a:pathLst>
              <a:path w="12113698" h="11376781">
                <a:moveTo>
                  <a:pt x="0" y="0"/>
                </a:moveTo>
                <a:lnTo>
                  <a:pt x="12113698" y="0"/>
                </a:lnTo>
                <a:lnTo>
                  <a:pt x="12113698" y="11376782"/>
                </a:lnTo>
                <a:lnTo>
                  <a:pt x="0" y="113767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1287169" y="2681350"/>
          <a:ext cx="15972132" cy="6812955"/>
        </p:xfrm>
        <a:graphic>
          <a:graphicData uri="http://schemas.openxmlformats.org/drawingml/2006/table">
            <a:tbl>
              <a:tblPr/>
              <a:tblGrid>
                <a:gridCol w="53240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240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240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273221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99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138" b="1">
                          <a:solidFill>
                            <a:srgbClr val="FDF2F2"/>
                          </a:solidFill>
                          <a:latin typeface="TT Chocolates Bold"/>
                          <a:ea typeface="TT Chocolates Bold"/>
                          <a:cs typeface="TT Chocolates Bold"/>
                          <a:sym typeface="TT Chocolates Bold"/>
                        </a:rPr>
                        <a:t>Спринт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44A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9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138" b="1">
                          <a:solidFill>
                            <a:srgbClr val="FDF2F2"/>
                          </a:solidFill>
                          <a:latin typeface="TT Chocolates Bold"/>
                          <a:ea typeface="TT Chocolates Bold"/>
                          <a:cs typeface="TT Chocolates Bold"/>
                          <a:sym typeface="TT Chocolates Bold"/>
                        </a:rPr>
                        <a:t>Седмици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44A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99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138" b="1">
                          <a:solidFill>
                            <a:srgbClr val="FDF2F2"/>
                          </a:solidFill>
                          <a:latin typeface="TT Chocolates Bold"/>
                          <a:ea typeface="TT Chocolates Bold"/>
                          <a:cs typeface="TT Chocolates Bold"/>
                          <a:sym typeface="TT Chocolates Bold"/>
                        </a:rPr>
                        <a:t>Цел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44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8947"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Спринт 6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11-12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Система за нотификации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0154"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Спринт 7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13-14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Разработка на чат функционалности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1397"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Спринт 8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15-16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Сигурност и роли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17480"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Спринт 9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17-18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UX/ UI оптимизация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1756"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Спринт 10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19-20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Мобилна адаптация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TextBox 6"/>
          <p:cNvSpPr txBox="1"/>
          <p:nvPr/>
        </p:nvSpPr>
        <p:spPr>
          <a:xfrm>
            <a:off x="1287169" y="1019175"/>
            <a:ext cx="14825302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Разпределени на спринтове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04198" y="1028700"/>
            <a:ext cx="10726283" cy="10122929"/>
          </a:xfrm>
          <a:custGeom>
            <a:avLst/>
            <a:gdLst/>
            <a:ahLst/>
            <a:cxnLst/>
            <a:rect l="l" t="t" r="r" b="b"/>
            <a:pathLst>
              <a:path w="10726283" h="10122929">
                <a:moveTo>
                  <a:pt x="0" y="0"/>
                </a:moveTo>
                <a:lnTo>
                  <a:pt x="10726282" y="0"/>
                </a:lnTo>
                <a:lnTo>
                  <a:pt x="10726282" y="10122929"/>
                </a:lnTo>
                <a:lnTo>
                  <a:pt x="0" y="101229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5255520" y="238561"/>
            <a:ext cx="16172508" cy="15188681"/>
          </a:xfrm>
          <a:custGeom>
            <a:avLst/>
            <a:gdLst/>
            <a:ahLst/>
            <a:cxnLst/>
            <a:rect l="l" t="t" r="r" b="b"/>
            <a:pathLst>
              <a:path w="16172508" h="15188681">
                <a:moveTo>
                  <a:pt x="0" y="0"/>
                </a:moveTo>
                <a:lnTo>
                  <a:pt x="16172509" y="0"/>
                </a:lnTo>
                <a:lnTo>
                  <a:pt x="16172509" y="15188681"/>
                </a:lnTo>
                <a:lnTo>
                  <a:pt x="0" y="151886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202451" y="-5688391"/>
            <a:ext cx="12113698" cy="11376781"/>
          </a:xfrm>
          <a:custGeom>
            <a:avLst/>
            <a:gdLst/>
            <a:ahLst/>
            <a:cxnLst/>
            <a:rect l="l" t="t" r="r" b="b"/>
            <a:pathLst>
              <a:path w="12113698" h="11376781">
                <a:moveTo>
                  <a:pt x="0" y="0"/>
                </a:moveTo>
                <a:lnTo>
                  <a:pt x="12113698" y="0"/>
                </a:lnTo>
                <a:lnTo>
                  <a:pt x="12113698" y="11376782"/>
                </a:lnTo>
                <a:lnTo>
                  <a:pt x="0" y="113767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1287169" y="2681350"/>
          <a:ext cx="15972132" cy="5528957"/>
        </p:xfrm>
        <a:graphic>
          <a:graphicData uri="http://schemas.openxmlformats.org/drawingml/2006/table">
            <a:tbl>
              <a:tblPr/>
              <a:tblGrid>
                <a:gridCol w="53240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240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240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270408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99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138" b="1">
                          <a:solidFill>
                            <a:srgbClr val="FDF2F2"/>
                          </a:solidFill>
                          <a:latin typeface="TT Chocolates Bold"/>
                          <a:ea typeface="TT Chocolates Bold"/>
                          <a:cs typeface="TT Chocolates Bold"/>
                          <a:sym typeface="TT Chocolates Bold"/>
                        </a:rPr>
                        <a:t>Спринт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44A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9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138" b="1">
                          <a:solidFill>
                            <a:srgbClr val="FDF2F2"/>
                          </a:solidFill>
                          <a:latin typeface="TT Chocolates Bold"/>
                          <a:ea typeface="TT Chocolates Bold"/>
                          <a:cs typeface="TT Chocolates Bold"/>
                          <a:sym typeface="TT Chocolates Bold"/>
                        </a:rPr>
                        <a:t>Седмици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44A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99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138" b="1">
                          <a:solidFill>
                            <a:srgbClr val="FDF2F2"/>
                          </a:solidFill>
                          <a:latin typeface="TT Chocolates Bold"/>
                          <a:ea typeface="TT Chocolates Bold"/>
                          <a:cs typeface="TT Chocolates Bold"/>
                          <a:sym typeface="TT Chocolates Bold"/>
                        </a:rPr>
                        <a:t>Цел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44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6431"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Спринт 11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21-22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Потребителско тестване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37856"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Спринт 12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23-24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Оптимизация на производителността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69251"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Спринт 13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25-26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Финални подобрения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15011"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Спринт 14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27-28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94"/>
                        </a:lnSpc>
                        <a:defRPr/>
                      </a:pPr>
                      <a:r>
                        <a:rPr lang="en-US" sz="1638">
                          <a:solidFill>
                            <a:srgbClr val="B244A2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Внедряване</a:t>
                      </a:r>
                      <a:endParaRPr lang="en-US" sz="1100"/>
                    </a:p>
                  </a:txBody>
                  <a:tcPr marL="183639" marR="183639" marT="183639" marB="183639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TextBox 6"/>
          <p:cNvSpPr txBox="1"/>
          <p:nvPr/>
        </p:nvSpPr>
        <p:spPr>
          <a:xfrm>
            <a:off x="1287169" y="1019175"/>
            <a:ext cx="14825302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Разпределени на спринтове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244A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7992042" y="-9094930"/>
            <a:ext cx="17562161" cy="16493796"/>
          </a:xfrm>
          <a:custGeom>
            <a:avLst/>
            <a:gdLst/>
            <a:ahLst/>
            <a:cxnLst/>
            <a:rect l="l" t="t" r="r" b="b"/>
            <a:pathLst>
              <a:path w="17562161" h="16493796">
                <a:moveTo>
                  <a:pt x="0" y="0"/>
                </a:moveTo>
                <a:lnTo>
                  <a:pt x="17562161" y="0"/>
                </a:lnTo>
                <a:lnTo>
                  <a:pt x="17562161" y="16493796"/>
                </a:lnTo>
                <a:lnTo>
                  <a:pt x="0" y="164937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282516" y="404260"/>
            <a:ext cx="17562161" cy="16493796"/>
          </a:xfrm>
          <a:custGeom>
            <a:avLst/>
            <a:gdLst/>
            <a:ahLst/>
            <a:cxnLst/>
            <a:rect l="l" t="t" r="r" b="b"/>
            <a:pathLst>
              <a:path w="17562161" h="16493796">
                <a:moveTo>
                  <a:pt x="0" y="0"/>
                </a:moveTo>
                <a:lnTo>
                  <a:pt x="17562161" y="0"/>
                </a:lnTo>
                <a:lnTo>
                  <a:pt x="17562161" y="16493796"/>
                </a:lnTo>
                <a:lnTo>
                  <a:pt x="0" y="164937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858551" y="3959786"/>
            <a:ext cx="8570898" cy="2295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 b="1">
                <a:solidFill>
                  <a:srgbClr val="FDF2F2"/>
                </a:solidFill>
                <a:latin typeface="TT Drugs Bold"/>
                <a:ea typeface="TT Drugs Bold"/>
                <a:cs typeface="TT Drugs Bold"/>
                <a:sym typeface="TT Drugs Bold"/>
              </a:rPr>
              <a:t>Благодаря за вниманието!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67531" y="-4353851"/>
            <a:ext cx="12965360" cy="12236058"/>
          </a:xfrm>
          <a:custGeom>
            <a:avLst/>
            <a:gdLst/>
            <a:ahLst/>
            <a:cxnLst/>
            <a:rect l="l" t="t" r="r" b="b"/>
            <a:pathLst>
              <a:path w="12965360" h="12236058">
                <a:moveTo>
                  <a:pt x="0" y="0"/>
                </a:moveTo>
                <a:lnTo>
                  <a:pt x="12965360" y="0"/>
                </a:lnTo>
                <a:lnTo>
                  <a:pt x="12965360" y="12236058"/>
                </a:lnTo>
                <a:lnTo>
                  <a:pt x="0" y="122360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467531" y="2738707"/>
            <a:ext cx="12113698" cy="11376781"/>
          </a:xfrm>
          <a:custGeom>
            <a:avLst/>
            <a:gdLst/>
            <a:ahLst/>
            <a:cxnLst/>
            <a:rect l="l" t="t" r="r" b="b"/>
            <a:pathLst>
              <a:path w="12113698" h="11376781">
                <a:moveTo>
                  <a:pt x="0" y="0"/>
                </a:moveTo>
                <a:lnTo>
                  <a:pt x="12113698" y="0"/>
                </a:lnTo>
                <a:lnTo>
                  <a:pt x="12113698" y="11376781"/>
                </a:lnTo>
                <a:lnTo>
                  <a:pt x="0" y="113767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710813" y="2060353"/>
            <a:ext cx="6366745" cy="6366745"/>
          </a:xfrm>
          <a:custGeom>
            <a:avLst/>
            <a:gdLst/>
            <a:ahLst/>
            <a:cxnLst/>
            <a:rect l="l" t="t" r="r" b="b"/>
            <a:pathLst>
              <a:path w="6366745" h="6366745">
                <a:moveTo>
                  <a:pt x="0" y="0"/>
                </a:moveTo>
                <a:lnTo>
                  <a:pt x="6366745" y="0"/>
                </a:lnTo>
                <a:lnTo>
                  <a:pt x="6366745" y="6366744"/>
                </a:lnTo>
                <a:lnTo>
                  <a:pt x="0" y="63667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871691"/>
            <a:ext cx="15889038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03"/>
              </a:lnSpc>
            </a:pPr>
            <a:r>
              <a:rPr lang="en-US" sz="10169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Основни цели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3159061"/>
            <a:ext cx="16230600" cy="2058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99476" lvl="1" indent="-449738" algn="ctr">
              <a:lnSpc>
                <a:spcPts val="5416"/>
              </a:lnSpc>
              <a:buFont typeface="Arial"/>
              <a:buChar char="•"/>
            </a:pPr>
            <a:r>
              <a:rPr lang="en-US" sz="4166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Създаване на централизирана система -  Educatings, предлагаща лесен и интуитивен интерфейс за оптимизация на ежедневните задачи в университета.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88889" y="5536827"/>
            <a:ext cx="3388048" cy="4359851"/>
            <a:chOff x="0" y="0"/>
            <a:chExt cx="3133810" cy="403268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133810" cy="4032690"/>
            </a:xfrm>
            <a:custGeom>
              <a:avLst/>
              <a:gdLst/>
              <a:ahLst/>
              <a:cxnLst/>
              <a:rect l="l" t="t" r="r" b="b"/>
              <a:pathLst>
                <a:path w="3133810" h="4032690">
                  <a:moveTo>
                    <a:pt x="3009350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3908229"/>
                  </a:lnTo>
                  <a:cubicBezTo>
                    <a:pt x="3133810" y="3976809"/>
                    <a:pt x="3077930" y="4032690"/>
                    <a:pt x="3009350" y="4032690"/>
                  </a:cubicBezTo>
                  <a:close/>
                </a:path>
              </a:pathLst>
            </a:custGeom>
            <a:solidFill>
              <a:srgbClr val="FDF2F2">
                <a:alpha val="67843"/>
              </a:srgbClr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988889" y="7253617"/>
            <a:ext cx="3388048" cy="1173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Преглед на разписания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44939" y="5605359"/>
            <a:ext cx="731749" cy="678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5652"/>
              </a:lnSpc>
              <a:spcBef>
                <a:spcPct val="0"/>
              </a:spcBef>
            </a:pPr>
            <a:r>
              <a:rPr lang="en-US" sz="3600" b="1" u="none">
                <a:solidFill>
                  <a:srgbClr val="B244A2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01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5358012" y="5536827"/>
            <a:ext cx="3388048" cy="4359851"/>
            <a:chOff x="0" y="0"/>
            <a:chExt cx="3133810" cy="403268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133810" cy="4032690"/>
            </a:xfrm>
            <a:custGeom>
              <a:avLst/>
              <a:gdLst/>
              <a:ahLst/>
              <a:cxnLst/>
              <a:rect l="l" t="t" r="r" b="b"/>
              <a:pathLst>
                <a:path w="3133810" h="4032690">
                  <a:moveTo>
                    <a:pt x="3009350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3908229"/>
                  </a:lnTo>
                  <a:cubicBezTo>
                    <a:pt x="3133810" y="3976809"/>
                    <a:pt x="3077930" y="4032690"/>
                    <a:pt x="3009350" y="4032690"/>
                  </a:cubicBezTo>
                  <a:close/>
                </a:path>
              </a:pathLst>
            </a:custGeom>
            <a:solidFill>
              <a:srgbClr val="FDF2F2">
                <a:alpha val="67843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9727135" y="5536827"/>
            <a:ext cx="3388048" cy="4359851"/>
            <a:chOff x="0" y="0"/>
            <a:chExt cx="3133810" cy="403268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133810" cy="4032690"/>
            </a:xfrm>
            <a:custGeom>
              <a:avLst/>
              <a:gdLst/>
              <a:ahLst/>
              <a:cxnLst/>
              <a:rect l="l" t="t" r="r" b="b"/>
              <a:pathLst>
                <a:path w="3133810" h="4032690">
                  <a:moveTo>
                    <a:pt x="3009350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3908229"/>
                  </a:lnTo>
                  <a:cubicBezTo>
                    <a:pt x="3133810" y="3976809"/>
                    <a:pt x="3077930" y="4032690"/>
                    <a:pt x="3009350" y="4032690"/>
                  </a:cubicBezTo>
                  <a:close/>
                </a:path>
              </a:pathLst>
            </a:custGeom>
            <a:solidFill>
              <a:srgbClr val="FDF2F2">
                <a:alpha val="67843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4096258" y="5536827"/>
            <a:ext cx="3388048" cy="4359851"/>
            <a:chOff x="0" y="0"/>
            <a:chExt cx="3133810" cy="403268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133810" cy="4032690"/>
            </a:xfrm>
            <a:custGeom>
              <a:avLst/>
              <a:gdLst/>
              <a:ahLst/>
              <a:cxnLst/>
              <a:rect l="l" t="t" r="r" b="b"/>
              <a:pathLst>
                <a:path w="3133810" h="4032690">
                  <a:moveTo>
                    <a:pt x="3009350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3908229"/>
                  </a:lnTo>
                  <a:cubicBezTo>
                    <a:pt x="3133810" y="3976809"/>
                    <a:pt x="3077930" y="4032690"/>
                    <a:pt x="3009350" y="4032690"/>
                  </a:cubicBezTo>
                  <a:close/>
                </a:path>
              </a:pathLst>
            </a:custGeom>
            <a:solidFill>
              <a:srgbClr val="FDF2F2">
                <a:alpha val="67843"/>
              </a:srgbClr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5756886" y="5605359"/>
            <a:ext cx="731749" cy="678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5652"/>
              </a:lnSpc>
              <a:spcBef>
                <a:spcPct val="0"/>
              </a:spcBef>
            </a:pPr>
            <a:r>
              <a:rPr lang="en-US" sz="3600" b="1" u="none">
                <a:solidFill>
                  <a:srgbClr val="B244A2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02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129385" y="5605359"/>
            <a:ext cx="731749" cy="678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5652"/>
              </a:lnSpc>
              <a:spcBef>
                <a:spcPct val="0"/>
              </a:spcBef>
            </a:pPr>
            <a:r>
              <a:rPr lang="en-US" sz="3600" b="1" u="none">
                <a:solidFill>
                  <a:srgbClr val="B244A2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03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4496308" y="5605359"/>
            <a:ext cx="731749" cy="678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5652"/>
              </a:lnSpc>
              <a:spcBef>
                <a:spcPct val="0"/>
              </a:spcBef>
            </a:pPr>
            <a:r>
              <a:rPr lang="en-US" sz="3600" b="1">
                <a:solidFill>
                  <a:srgbClr val="B244A2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04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5358012" y="7253617"/>
            <a:ext cx="3388048" cy="1173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Дигитални класни стаи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727135" y="7253617"/>
            <a:ext cx="3388048" cy="1205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sz="3600" dirty="0" err="1" smtClean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Си</a:t>
            </a:r>
            <a:r>
              <a:rPr lang="bg-BG" sz="3600" dirty="0" smtClean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с</a:t>
            </a:r>
            <a:r>
              <a:rPr lang="en-US" sz="3600" dirty="0" err="1" smtClean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тема</a:t>
            </a:r>
            <a:r>
              <a:rPr lang="en-US" sz="3600" dirty="0" smtClean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 </a:t>
            </a:r>
            <a:r>
              <a:rPr lang="en-US" sz="3600" dirty="0" err="1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за</a:t>
            </a:r>
            <a:r>
              <a:rPr lang="en-US" sz="3600" dirty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 </a:t>
            </a:r>
            <a:r>
              <a:rPr lang="en-US" sz="3600" dirty="0" err="1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оценки</a:t>
            </a:r>
            <a:endParaRPr lang="en-US" sz="3600" dirty="0">
              <a:solidFill>
                <a:srgbClr val="B244A2"/>
              </a:solidFill>
              <a:latin typeface="TT Chocolates"/>
              <a:ea typeface="TT Chocolates"/>
              <a:cs typeface="TT Chocolates"/>
              <a:sym typeface="TT Chocolates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4096258" y="7253617"/>
            <a:ext cx="3388048" cy="1173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Групови съобщения и чат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405300" y="-9422466"/>
            <a:ext cx="17562161" cy="16493796"/>
          </a:xfrm>
          <a:custGeom>
            <a:avLst/>
            <a:gdLst/>
            <a:ahLst/>
            <a:cxnLst/>
            <a:rect l="l" t="t" r="r" b="b"/>
            <a:pathLst>
              <a:path w="17562161" h="16493796">
                <a:moveTo>
                  <a:pt x="0" y="0"/>
                </a:moveTo>
                <a:lnTo>
                  <a:pt x="17562161" y="0"/>
                </a:lnTo>
                <a:lnTo>
                  <a:pt x="17562161" y="16493796"/>
                </a:lnTo>
                <a:lnTo>
                  <a:pt x="0" y="164937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6394167" y="-699318"/>
            <a:ext cx="17562161" cy="16493796"/>
          </a:xfrm>
          <a:custGeom>
            <a:avLst/>
            <a:gdLst/>
            <a:ahLst/>
            <a:cxnLst/>
            <a:rect l="l" t="t" r="r" b="b"/>
            <a:pathLst>
              <a:path w="17562161" h="16493796">
                <a:moveTo>
                  <a:pt x="0" y="0"/>
                </a:moveTo>
                <a:lnTo>
                  <a:pt x="17562161" y="0"/>
                </a:lnTo>
                <a:lnTo>
                  <a:pt x="17562161" y="16493796"/>
                </a:lnTo>
                <a:lnTo>
                  <a:pt x="0" y="164937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697320" y="3979011"/>
            <a:ext cx="3388048" cy="4976426"/>
            <a:chOff x="0" y="0"/>
            <a:chExt cx="3133810" cy="460299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133810" cy="4602997"/>
            </a:xfrm>
            <a:custGeom>
              <a:avLst/>
              <a:gdLst/>
              <a:ahLst/>
              <a:cxnLst/>
              <a:rect l="l" t="t" r="r" b="b"/>
              <a:pathLst>
                <a:path w="3133810" h="4602997">
                  <a:moveTo>
                    <a:pt x="3009350" y="4602997"/>
                  </a:moveTo>
                  <a:lnTo>
                    <a:pt x="124460" y="4602997"/>
                  </a:lnTo>
                  <a:cubicBezTo>
                    <a:pt x="55880" y="4602997"/>
                    <a:pt x="0" y="4547117"/>
                    <a:pt x="0" y="447853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4478537"/>
                  </a:lnTo>
                  <a:cubicBezTo>
                    <a:pt x="3133810" y="4547117"/>
                    <a:pt x="3077930" y="4602997"/>
                    <a:pt x="3009350" y="4602997"/>
                  </a:cubicBezTo>
                  <a:close/>
                </a:path>
              </a:pathLst>
            </a:custGeom>
            <a:solidFill>
              <a:srgbClr val="FFFFFF">
                <a:alpha val="67843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367528" y="3979011"/>
            <a:ext cx="3388048" cy="4976426"/>
            <a:chOff x="0" y="0"/>
            <a:chExt cx="3133810" cy="460299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133810" cy="4602997"/>
            </a:xfrm>
            <a:custGeom>
              <a:avLst/>
              <a:gdLst/>
              <a:ahLst/>
              <a:cxnLst/>
              <a:rect l="l" t="t" r="r" b="b"/>
              <a:pathLst>
                <a:path w="3133810" h="4602997">
                  <a:moveTo>
                    <a:pt x="3009350" y="4602997"/>
                  </a:moveTo>
                  <a:lnTo>
                    <a:pt x="124460" y="4602997"/>
                  </a:lnTo>
                  <a:cubicBezTo>
                    <a:pt x="55880" y="4602997"/>
                    <a:pt x="0" y="4547117"/>
                    <a:pt x="0" y="447853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4478537"/>
                  </a:lnTo>
                  <a:cubicBezTo>
                    <a:pt x="3133810" y="4547117"/>
                    <a:pt x="3077930" y="4602997"/>
                    <a:pt x="3009350" y="4602997"/>
                  </a:cubicBezTo>
                  <a:close/>
                </a:path>
              </a:pathLst>
            </a:custGeom>
            <a:solidFill>
              <a:srgbClr val="FFFFFF">
                <a:alpha val="67843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3202632" y="3979011"/>
            <a:ext cx="3388048" cy="4976426"/>
            <a:chOff x="0" y="0"/>
            <a:chExt cx="3133810" cy="460299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133810" cy="4602997"/>
            </a:xfrm>
            <a:custGeom>
              <a:avLst/>
              <a:gdLst/>
              <a:ahLst/>
              <a:cxnLst/>
              <a:rect l="l" t="t" r="r" b="b"/>
              <a:pathLst>
                <a:path w="3133810" h="4602997">
                  <a:moveTo>
                    <a:pt x="3009350" y="4602997"/>
                  </a:moveTo>
                  <a:lnTo>
                    <a:pt x="124460" y="4602997"/>
                  </a:lnTo>
                  <a:cubicBezTo>
                    <a:pt x="55880" y="4602997"/>
                    <a:pt x="0" y="4547117"/>
                    <a:pt x="0" y="447853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4478537"/>
                  </a:lnTo>
                  <a:cubicBezTo>
                    <a:pt x="3133810" y="4547117"/>
                    <a:pt x="3077930" y="4602997"/>
                    <a:pt x="3009350" y="4602997"/>
                  </a:cubicBezTo>
                  <a:close/>
                </a:path>
              </a:pathLst>
            </a:custGeom>
            <a:solidFill>
              <a:srgbClr val="FFFFFF">
                <a:alpha val="67843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5532424" y="3979011"/>
            <a:ext cx="3388048" cy="4976426"/>
            <a:chOff x="0" y="0"/>
            <a:chExt cx="3133810" cy="460299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133810" cy="4602997"/>
            </a:xfrm>
            <a:custGeom>
              <a:avLst/>
              <a:gdLst/>
              <a:ahLst/>
              <a:cxnLst/>
              <a:rect l="l" t="t" r="r" b="b"/>
              <a:pathLst>
                <a:path w="3133810" h="4602997">
                  <a:moveTo>
                    <a:pt x="3009350" y="4602997"/>
                  </a:moveTo>
                  <a:lnTo>
                    <a:pt x="124460" y="4602997"/>
                  </a:lnTo>
                  <a:cubicBezTo>
                    <a:pt x="55880" y="4602997"/>
                    <a:pt x="0" y="4547117"/>
                    <a:pt x="0" y="447853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4478537"/>
                  </a:lnTo>
                  <a:cubicBezTo>
                    <a:pt x="3133810" y="4547117"/>
                    <a:pt x="3077930" y="4602997"/>
                    <a:pt x="3009350" y="4602997"/>
                  </a:cubicBezTo>
                  <a:close/>
                </a:path>
              </a:pathLst>
            </a:custGeom>
            <a:solidFill>
              <a:srgbClr val="FFFFFF">
                <a:alpha val="67843"/>
              </a:srgbClr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3712371" y="736809"/>
            <a:ext cx="10863257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Очаквани ползи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697939" y="5163569"/>
            <a:ext cx="3387429" cy="2522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030"/>
              </a:lnSpc>
              <a:spcBef>
                <a:spcPct val="0"/>
              </a:spcBef>
            </a:pPr>
            <a:r>
              <a:rPr lang="en-US" sz="31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Повишаване на ефективността и удовлетвореността на студентите и преподавателите.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021039" y="4202779"/>
            <a:ext cx="731749" cy="678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5652"/>
              </a:lnSpc>
              <a:spcBef>
                <a:spcPct val="0"/>
              </a:spcBef>
            </a:pPr>
            <a:r>
              <a:rPr lang="en-US" sz="3600" b="1" u="none">
                <a:solidFill>
                  <a:srgbClr val="B244A2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01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691247" y="4202779"/>
            <a:ext cx="731749" cy="678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5652"/>
              </a:lnSpc>
              <a:spcBef>
                <a:spcPct val="0"/>
              </a:spcBef>
            </a:pPr>
            <a:r>
              <a:rPr lang="en-US" sz="3600" b="1" u="none">
                <a:solidFill>
                  <a:srgbClr val="B244A2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03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634182" y="4202779"/>
            <a:ext cx="731749" cy="678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5652"/>
              </a:lnSpc>
              <a:spcBef>
                <a:spcPct val="0"/>
              </a:spcBef>
            </a:pPr>
            <a:r>
              <a:rPr lang="en-US" sz="3600" b="1" u="none">
                <a:solidFill>
                  <a:srgbClr val="B244A2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04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856143" y="4202779"/>
            <a:ext cx="731749" cy="678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5652"/>
              </a:lnSpc>
              <a:spcBef>
                <a:spcPct val="0"/>
              </a:spcBef>
            </a:pPr>
            <a:r>
              <a:rPr lang="en-US" sz="3600" b="1" u="none">
                <a:solidFill>
                  <a:srgbClr val="B244A2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02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532424" y="5677919"/>
            <a:ext cx="3388048" cy="1513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030"/>
              </a:lnSpc>
              <a:spcBef>
                <a:spcPct val="0"/>
              </a:spcBef>
            </a:pPr>
            <a:r>
              <a:rPr lang="en-US" sz="31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Намаляване на административното натоварване.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367528" y="5420744"/>
            <a:ext cx="3387429" cy="2018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030"/>
              </a:lnSpc>
              <a:spcBef>
                <a:spcPct val="0"/>
              </a:spcBef>
            </a:pPr>
            <a:r>
              <a:rPr lang="en-US" sz="31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Възможност за събиране на данни за анализ и подобрение.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202632" y="5677919"/>
            <a:ext cx="3388048" cy="1513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030"/>
              </a:lnSpc>
              <a:spcBef>
                <a:spcPct val="0"/>
              </a:spcBef>
            </a:pPr>
            <a:r>
              <a:rPr lang="en-US" sz="31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Организирани фокусирани студенти.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67531" y="-4353851"/>
            <a:ext cx="12965360" cy="12236058"/>
          </a:xfrm>
          <a:custGeom>
            <a:avLst/>
            <a:gdLst/>
            <a:ahLst/>
            <a:cxnLst/>
            <a:rect l="l" t="t" r="r" b="b"/>
            <a:pathLst>
              <a:path w="12965360" h="12236058">
                <a:moveTo>
                  <a:pt x="0" y="0"/>
                </a:moveTo>
                <a:lnTo>
                  <a:pt x="12965360" y="0"/>
                </a:lnTo>
                <a:lnTo>
                  <a:pt x="12965360" y="12236058"/>
                </a:lnTo>
                <a:lnTo>
                  <a:pt x="0" y="122360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467531" y="2738707"/>
            <a:ext cx="12113698" cy="11376781"/>
          </a:xfrm>
          <a:custGeom>
            <a:avLst/>
            <a:gdLst/>
            <a:ahLst/>
            <a:cxnLst/>
            <a:rect l="l" t="t" r="r" b="b"/>
            <a:pathLst>
              <a:path w="12113698" h="11376781">
                <a:moveTo>
                  <a:pt x="0" y="0"/>
                </a:moveTo>
                <a:lnTo>
                  <a:pt x="12113698" y="0"/>
                </a:lnTo>
                <a:lnTo>
                  <a:pt x="12113698" y="11376781"/>
                </a:lnTo>
                <a:lnTo>
                  <a:pt x="0" y="113767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710813" y="2060353"/>
            <a:ext cx="6366745" cy="6366745"/>
          </a:xfrm>
          <a:custGeom>
            <a:avLst/>
            <a:gdLst/>
            <a:ahLst/>
            <a:cxnLst/>
            <a:rect l="l" t="t" r="r" b="b"/>
            <a:pathLst>
              <a:path w="6366745" h="6366745">
                <a:moveTo>
                  <a:pt x="0" y="0"/>
                </a:moveTo>
                <a:lnTo>
                  <a:pt x="6366745" y="0"/>
                </a:lnTo>
                <a:lnTo>
                  <a:pt x="6366745" y="6366744"/>
                </a:lnTo>
                <a:lnTo>
                  <a:pt x="0" y="63667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871691"/>
            <a:ext cx="15889038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203"/>
              </a:lnSpc>
            </a:pPr>
            <a:r>
              <a:rPr lang="en-US" sz="10169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Минимални изисквания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0" y="3558492"/>
            <a:ext cx="18288000" cy="4323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0419" lvl="1" indent="-410209" algn="ctr">
              <a:lnSpc>
                <a:spcPts val="4939"/>
              </a:lnSpc>
              <a:buFont typeface="Arial"/>
              <a:buChar char="•"/>
            </a:pPr>
            <a:r>
              <a:rPr lang="en-US" sz="3799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Регистрация и вход в системата посредством университетски акаунт</a:t>
            </a:r>
          </a:p>
          <a:p>
            <a:pPr marL="820419" lvl="1" indent="-410209" algn="ctr">
              <a:lnSpc>
                <a:spcPts val="4939"/>
              </a:lnSpc>
              <a:buFont typeface="Arial"/>
              <a:buChar char="•"/>
            </a:pPr>
            <a:r>
              <a:rPr lang="en-US" sz="3799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Бързо и лесно управление на оценки, курсове и разписания</a:t>
            </a:r>
          </a:p>
          <a:p>
            <a:pPr marL="820419" lvl="1" indent="-410209" algn="ctr">
              <a:lnSpc>
                <a:spcPts val="4939"/>
              </a:lnSpc>
              <a:buFont typeface="Arial"/>
              <a:buChar char="•"/>
            </a:pPr>
            <a:r>
              <a:rPr lang="en-US" sz="3799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Интеграция с някои от съществуващите университетски системи</a:t>
            </a:r>
          </a:p>
          <a:p>
            <a:pPr marL="820419" lvl="1" indent="-410209" algn="ctr">
              <a:lnSpc>
                <a:spcPts val="4939"/>
              </a:lnSpc>
              <a:buFont typeface="Arial"/>
              <a:buChar char="•"/>
            </a:pPr>
            <a:r>
              <a:rPr lang="en-US" sz="3799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Приложение, което да може да бъде достъпено както през уеб, така и през мобилно устройство</a:t>
            </a:r>
          </a:p>
          <a:p>
            <a:pPr marL="820419" lvl="1" indent="-410209" algn="ctr">
              <a:lnSpc>
                <a:spcPts val="4939"/>
              </a:lnSpc>
              <a:buFont typeface="Arial"/>
              <a:buChar char="•"/>
            </a:pPr>
            <a:r>
              <a:rPr lang="en-US" sz="3799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Лесен и интуитивен интерфейс</a:t>
            </a:r>
          </a:p>
          <a:p>
            <a:pPr marL="1640838" lvl="2" indent="-546946" algn="ctr">
              <a:lnSpc>
                <a:spcPts val="4939"/>
              </a:lnSpc>
              <a:buFont typeface="Arial"/>
              <a:buChar char="⚬"/>
            </a:pPr>
            <a:r>
              <a:rPr lang="en-US" sz="3799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Криптиране на чувствителни данни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67531" y="-4353851"/>
            <a:ext cx="12965360" cy="12236058"/>
          </a:xfrm>
          <a:custGeom>
            <a:avLst/>
            <a:gdLst/>
            <a:ahLst/>
            <a:cxnLst/>
            <a:rect l="l" t="t" r="r" b="b"/>
            <a:pathLst>
              <a:path w="12965360" h="12236058">
                <a:moveTo>
                  <a:pt x="0" y="0"/>
                </a:moveTo>
                <a:lnTo>
                  <a:pt x="12965360" y="0"/>
                </a:lnTo>
                <a:lnTo>
                  <a:pt x="12965360" y="12236058"/>
                </a:lnTo>
                <a:lnTo>
                  <a:pt x="0" y="122360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467531" y="2738707"/>
            <a:ext cx="12113698" cy="11376781"/>
          </a:xfrm>
          <a:custGeom>
            <a:avLst/>
            <a:gdLst/>
            <a:ahLst/>
            <a:cxnLst/>
            <a:rect l="l" t="t" r="r" b="b"/>
            <a:pathLst>
              <a:path w="12113698" h="11376781">
                <a:moveTo>
                  <a:pt x="0" y="0"/>
                </a:moveTo>
                <a:lnTo>
                  <a:pt x="12113698" y="0"/>
                </a:lnTo>
                <a:lnTo>
                  <a:pt x="12113698" y="11376781"/>
                </a:lnTo>
                <a:lnTo>
                  <a:pt x="0" y="113767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710813" y="2060353"/>
            <a:ext cx="6366745" cy="6366745"/>
          </a:xfrm>
          <a:custGeom>
            <a:avLst/>
            <a:gdLst/>
            <a:ahLst/>
            <a:cxnLst/>
            <a:rect l="l" t="t" r="r" b="b"/>
            <a:pathLst>
              <a:path w="6366745" h="6366745">
                <a:moveTo>
                  <a:pt x="0" y="0"/>
                </a:moveTo>
                <a:lnTo>
                  <a:pt x="6366745" y="0"/>
                </a:lnTo>
                <a:lnTo>
                  <a:pt x="6366745" y="6366744"/>
                </a:lnTo>
                <a:lnTo>
                  <a:pt x="0" y="63667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871691"/>
            <a:ext cx="16538064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203"/>
              </a:lnSpc>
            </a:pPr>
            <a:r>
              <a:rPr lang="en-US" sz="10169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Желани характеристики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66961" y="4233001"/>
            <a:ext cx="16754079" cy="3535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0" lvl="1" indent="-388620" algn="ctr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Система за автоматични напомняния за предстоящи събития или крайни срокове</a:t>
            </a:r>
          </a:p>
          <a:p>
            <a:pPr marL="777240" lvl="1" indent="-388620" algn="ctr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Възможност за групови съобщения и чат между студенти и преподаватели.</a:t>
            </a:r>
          </a:p>
          <a:p>
            <a:pPr marL="777240" lvl="1" indent="-388620" algn="ctr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Избор между тъмен и светъл режим.</a:t>
            </a:r>
          </a:p>
          <a:p>
            <a:pPr marL="777240" lvl="1" indent="-388620" algn="ctr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Многоезична поддръжка.</a:t>
            </a:r>
          </a:p>
          <a:p>
            <a:pPr marL="777240" lvl="1" indent="-388620" algn="ctr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Време за зареждане под 2 секунди.</a:t>
            </a:r>
          </a:p>
          <a:p>
            <a:pPr marL="777240" lvl="1" indent="-388620" algn="ctr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Скалируемост з аподдръжка на над 5000 потребителя едновременно.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67531" y="-4353851"/>
            <a:ext cx="12965360" cy="12236058"/>
          </a:xfrm>
          <a:custGeom>
            <a:avLst/>
            <a:gdLst/>
            <a:ahLst/>
            <a:cxnLst/>
            <a:rect l="l" t="t" r="r" b="b"/>
            <a:pathLst>
              <a:path w="12965360" h="12236058">
                <a:moveTo>
                  <a:pt x="0" y="0"/>
                </a:moveTo>
                <a:lnTo>
                  <a:pt x="12965360" y="0"/>
                </a:lnTo>
                <a:lnTo>
                  <a:pt x="12965360" y="12236058"/>
                </a:lnTo>
                <a:lnTo>
                  <a:pt x="0" y="122360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467531" y="2738707"/>
            <a:ext cx="12113698" cy="11376781"/>
          </a:xfrm>
          <a:custGeom>
            <a:avLst/>
            <a:gdLst/>
            <a:ahLst/>
            <a:cxnLst/>
            <a:rect l="l" t="t" r="r" b="b"/>
            <a:pathLst>
              <a:path w="12113698" h="11376781">
                <a:moveTo>
                  <a:pt x="0" y="0"/>
                </a:moveTo>
                <a:lnTo>
                  <a:pt x="12113698" y="0"/>
                </a:lnTo>
                <a:lnTo>
                  <a:pt x="12113698" y="11376781"/>
                </a:lnTo>
                <a:lnTo>
                  <a:pt x="0" y="113767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710813" y="2060353"/>
            <a:ext cx="6366745" cy="6366745"/>
          </a:xfrm>
          <a:custGeom>
            <a:avLst/>
            <a:gdLst/>
            <a:ahLst/>
            <a:cxnLst/>
            <a:rect l="l" t="t" r="r" b="b"/>
            <a:pathLst>
              <a:path w="6366745" h="6366745">
                <a:moveTo>
                  <a:pt x="0" y="0"/>
                </a:moveTo>
                <a:lnTo>
                  <a:pt x="6366745" y="0"/>
                </a:lnTo>
                <a:lnTo>
                  <a:pt x="6366745" y="6366744"/>
                </a:lnTo>
                <a:lnTo>
                  <a:pt x="0" y="63667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871691"/>
            <a:ext cx="16538064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03"/>
              </a:lnSpc>
            </a:pPr>
            <a:r>
              <a:rPr lang="en-US" sz="10169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Ограничения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0" y="3947160"/>
            <a:ext cx="18288000" cy="2398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0" lvl="1" indent="-388620" algn="ctr">
              <a:lnSpc>
                <a:spcPts val="4680"/>
              </a:lnSpc>
              <a:buFont typeface="Arial"/>
              <a:buChar char="•"/>
            </a:pPr>
            <a:r>
              <a:rPr lang="en-US" sz="3600" dirty="0" err="1" smtClean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Обучениe</a:t>
            </a:r>
            <a:r>
              <a:rPr lang="en-US" sz="3600" dirty="0" smtClean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 </a:t>
            </a:r>
            <a:r>
              <a:rPr lang="en-US" sz="3600" dirty="0" err="1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на</a:t>
            </a:r>
            <a:r>
              <a:rPr lang="en-US" sz="3600" dirty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 </a:t>
            </a:r>
            <a:r>
              <a:rPr lang="en-US" sz="3600" dirty="0" err="1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персонала</a:t>
            </a:r>
            <a:endParaRPr lang="en-US" sz="3600" dirty="0">
              <a:solidFill>
                <a:srgbClr val="B244A2"/>
              </a:solidFill>
              <a:latin typeface="TT Chocolates"/>
              <a:ea typeface="TT Chocolates"/>
              <a:cs typeface="TT Chocolates"/>
              <a:sym typeface="TT Chocolates"/>
            </a:endParaRPr>
          </a:p>
          <a:p>
            <a:pPr marL="777240" lvl="1" indent="-388620" algn="ctr">
              <a:lnSpc>
                <a:spcPts val="4680"/>
              </a:lnSpc>
              <a:buFont typeface="Arial"/>
              <a:buChar char="•"/>
            </a:pPr>
            <a:r>
              <a:rPr lang="en-US" sz="3600" dirty="0" err="1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Ограничено</a:t>
            </a:r>
            <a:r>
              <a:rPr lang="en-US" sz="3600" dirty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 </a:t>
            </a:r>
            <a:r>
              <a:rPr lang="en-US" sz="3600" dirty="0" err="1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финансиране</a:t>
            </a:r>
            <a:r>
              <a:rPr lang="en-US" sz="3600" dirty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 ( т. е. </a:t>
            </a:r>
            <a:r>
              <a:rPr lang="en-US" sz="3600" dirty="0" err="1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без</a:t>
            </a:r>
            <a:r>
              <a:rPr lang="en-US" sz="3600" dirty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 </a:t>
            </a:r>
            <a:r>
              <a:rPr lang="en-US" sz="3600" dirty="0" err="1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скъпи</a:t>
            </a:r>
            <a:r>
              <a:rPr lang="en-US" sz="3600" dirty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 </a:t>
            </a:r>
            <a:r>
              <a:rPr lang="en-US" sz="3600" dirty="0" err="1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технологии</a:t>
            </a:r>
            <a:r>
              <a:rPr lang="en-US" sz="3600" dirty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 </a:t>
            </a:r>
            <a:r>
              <a:rPr lang="en-US" sz="3600" dirty="0" err="1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за</a:t>
            </a:r>
            <a:r>
              <a:rPr lang="en-US" sz="3600" dirty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 </a:t>
            </a:r>
            <a:r>
              <a:rPr lang="en-US" sz="3600" dirty="0" err="1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хостинг</a:t>
            </a:r>
            <a:r>
              <a:rPr lang="en-US" sz="3600" dirty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 и </a:t>
            </a:r>
            <a:r>
              <a:rPr lang="en-US" sz="3600" dirty="0" err="1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мащабиране</a:t>
            </a:r>
            <a:r>
              <a:rPr lang="en-US" sz="3600" dirty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)</a:t>
            </a:r>
          </a:p>
          <a:p>
            <a:pPr marL="777240" lvl="1" indent="-388620" algn="ctr">
              <a:lnSpc>
                <a:spcPts val="4680"/>
              </a:lnSpc>
              <a:buFont typeface="Arial"/>
              <a:buChar char="•"/>
            </a:pPr>
            <a:r>
              <a:rPr lang="en-US" sz="3600" dirty="0" err="1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Използване</a:t>
            </a:r>
            <a:r>
              <a:rPr lang="en-US" sz="3600" dirty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 </a:t>
            </a:r>
            <a:r>
              <a:rPr lang="en-US" sz="3600" dirty="0" err="1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на</a:t>
            </a:r>
            <a:r>
              <a:rPr lang="en-US" sz="3600" dirty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 </a:t>
            </a:r>
            <a:r>
              <a:rPr lang="en-US" sz="3600" dirty="0" err="1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специфични</a:t>
            </a:r>
            <a:r>
              <a:rPr lang="en-US" sz="3600" dirty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 </a:t>
            </a:r>
            <a:r>
              <a:rPr lang="en-US" sz="3600" dirty="0" err="1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технологии</a:t>
            </a:r>
            <a:r>
              <a:rPr lang="en-US" sz="3600" dirty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, </a:t>
            </a:r>
            <a:r>
              <a:rPr lang="en-US" sz="3600" dirty="0" err="1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одобрени</a:t>
            </a:r>
            <a:r>
              <a:rPr lang="en-US" sz="3600" dirty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 </a:t>
            </a:r>
            <a:r>
              <a:rPr lang="en-US" sz="3600" dirty="0" err="1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от</a:t>
            </a:r>
            <a:r>
              <a:rPr lang="en-US" sz="3600" dirty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 </a:t>
            </a:r>
            <a:r>
              <a:rPr lang="en-US" sz="3600" dirty="0" err="1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университета</a:t>
            </a:r>
            <a:r>
              <a:rPr lang="en-US" sz="3600" dirty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 ( </a:t>
            </a:r>
            <a:r>
              <a:rPr lang="en-US" sz="3600" dirty="0" err="1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интеграция</a:t>
            </a:r>
            <a:r>
              <a:rPr lang="en-US" sz="3600" dirty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 с </a:t>
            </a:r>
            <a:r>
              <a:rPr lang="en-US" sz="3600" dirty="0" err="1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университетските</a:t>
            </a:r>
            <a:r>
              <a:rPr lang="en-US" sz="3600" dirty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 </a:t>
            </a:r>
            <a:r>
              <a:rPr lang="en-US" sz="3600" dirty="0" err="1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системи</a:t>
            </a:r>
            <a:r>
              <a:rPr lang="en-US" sz="3600" dirty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).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67531" y="-4353851"/>
            <a:ext cx="12965360" cy="12236058"/>
          </a:xfrm>
          <a:custGeom>
            <a:avLst/>
            <a:gdLst/>
            <a:ahLst/>
            <a:cxnLst/>
            <a:rect l="l" t="t" r="r" b="b"/>
            <a:pathLst>
              <a:path w="12965360" h="12236058">
                <a:moveTo>
                  <a:pt x="0" y="0"/>
                </a:moveTo>
                <a:lnTo>
                  <a:pt x="12965360" y="0"/>
                </a:lnTo>
                <a:lnTo>
                  <a:pt x="12965360" y="12236058"/>
                </a:lnTo>
                <a:lnTo>
                  <a:pt x="0" y="122360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467531" y="2738707"/>
            <a:ext cx="12113698" cy="11376781"/>
          </a:xfrm>
          <a:custGeom>
            <a:avLst/>
            <a:gdLst/>
            <a:ahLst/>
            <a:cxnLst/>
            <a:rect l="l" t="t" r="r" b="b"/>
            <a:pathLst>
              <a:path w="12113698" h="11376781">
                <a:moveTo>
                  <a:pt x="0" y="0"/>
                </a:moveTo>
                <a:lnTo>
                  <a:pt x="12113698" y="0"/>
                </a:lnTo>
                <a:lnTo>
                  <a:pt x="12113698" y="11376781"/>
                </a:lnTo>
                <a:lnTo>
                  <a:pt x="0" y="113767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710813" y="2060353"/>
            <a:ext cx="6366745" cy="6366745"/>
          </a:xfrm>
          <a:custGeom>
            <a:avLst/>
            <a:gdLst/>
            <a:ahLst/>
            <a:cxnLst/>
            <a:rect l="l" t="t" r="r" b="b"/>
            <a:pathLst>
              <a:path w="6366745" h="6366745">
                <a:moveTo>
                  <a:pt x="0" y="0"/>
                </a:moveTo>
                <a:lnTo>
                  <a:pt x="6366745" y="0"/>
                </a:lnTo>
                <a:lnTo>
                  <a:pt x="6366745" y="6366744"/>
                </a:lnTo>
                <a:lnTo>
                  <a:pt x="0" y="63667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871691"/>
            <a:ext cx="16538064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03"/>
              </a:lnSpc>
            </a:pPr>
            <a:r>
              <a:rPr lang="bg-BG" sz="10169" b="1" dirty="0" smtClean="0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Време и бюджет</a:t>
            </a:r>
            <a:endParaRPr lang="en-US" sz="10169" b="1" dirty="0">
              <a:solidFill>
                <a:srgbClr val="B244A2"/>
              </a:solidFill>
              <a:latin typeface="TT Drugs Bold"/>
              <a:ea typeface="TT Drugs Bold"/>
              <a:cs typeface="TT Drugs Bold"/>
              <a:sym typeface="TT Drug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0" y="4302345"/>
            <a:ext cx="18288000" cy="2410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0" lvl="1" indent="-388620" algn="ctr">
              <a:lnSpc>
                <a:spcPts val="4680"/>
              </a:lnSpc>
              <a:buFont typeface="Arial"/>
              <a:buChar char="•"/>
            </a:pPr>
            <a:r>
              <a:rPr lang="bg-BG" sz="3600" dirty="0" smtClean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Начало: 3.2.2025 г.</a:t>
            </a:r>
            <a:endParaRPr lang="en-US" sz="3600" dirty="0">
              <a:solidFill>
                <a:srgbClr val="B244A2"/>
              </a:solidFill>
              <a:latin typeface="TT Chocolates"/>
              <a:ea typeface="TT Chocolates"/>
              <a:cs typeface="TT Chocolates"/>
              <a:sym typeface="TT Chocolates"/>
            </a:endParaRPr>
          </a:p>
          <a:p>
            <a:pPr marL="777240" lvl="1" indent="-388620" algn="ctr">
              <a:lnSpc>
                <a:spcPts val="4680"/>
              </a:lnSpc>
              <a:buFont typeface="Arial"/>
              <a:buChar char="•"/>
            </a:pPr>
            <a:r>
              <a:rPr lang="bg-BG" sz="3600" dirty="0" smtClean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Край: 23.7.2025 г.</a:t>
            </a:r>
          </a:p>
          <a:p>
            <a:pPr marL="777240" lvl="1" indent="-388620" algn="ctr">
              <a:lnSpc>
                <a:spcPts val="4680"/>
              </a:lnSpc>
              <a:buFont typeface="Arial"/>
              <a:buChar char="•"/>
            </a:pPr>
            <a:r>
              <a:rPr lang="bg-BG" sz="3600" dirty="0" smtClean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Продължителност: 140 дни</a:t>
            </a:r>
            <a:endParaRPr lang="en-US" sz="3600" dirty="0">
              <a:solidFill>
                <a:srgbClr val="B244A2"/>
              </a:solidFill>
              <a:latin typeface="TT Chocolates"/>
              <a:ea typeface="TT Chocolates"/>
              <a:cs typeface="TT Chocolates"/>
              <a:sym typeface="TT Chocolates"/>
            </a:endParaRPr>
          </a:p>
          <a:p>
            <a:pPr marL="777240" lvl="1" indent="-388620" algn="ctr">
              <a:lnSpc>
                <a:spcPts val="4680"/>
              </a:lnSpc>
              <a:buFont typeface="Arial"/>
              <a:buChar char="•"/>
            </a:pPr>
            <a:r>
              <a:rPr lang="bg-BG" sz="3600" dirty="0" smtClean="0">
                <a:solidFill>
                  <a:srgbClr val="B244A2"/>
                </a:solidFill>
                <a:latin typeface="TT Chocolates"/>
                <a:ea typeface="TT Chocolates"/>
                <a:cs typeface="TT Chocolates"/>
                <a:sym typeface="TT Chocolates"/>
              </a:rPr>
              <a:t>Бюджет: 98 200 лв. за работна сила</a:t>
            </a:r>
            <a:endParaRPr lang="en-US" sz="3600" dirty="0">
              <a:solidFill>
                <a:srgbClr val="B244A2"/>
              </a:solidFill>
              <a:latin typeface="TT Chocolates"/>
              <a:ea typeface="TT Chocolates"/>
              <a:cs typeface="TT Chocolates"/>
              <a:sym typeface="TT Chocolates"/>
            </a:endParaRPr>
          </a:p>
        </p:txBody>
      </p:sp>
    </p:spTree>
    <p:extLst>
      <p:ext uri="{BB962C8B-B14F-4D97-AF65-F5344CB8AC3E}">
        <p14:creationId xmlns:p14="http://schemas.microsoft.com/office/powerpoint/2010/main" val="2901821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113910" y="1431131"/>
            <a:ext cx="16587378" cy="15654338"/>
          </a:xfrm>
          <a:custGeom>
            <a:avLst/>
            <a:gdLst/>
            <a:ahLst/>
            <a:cxnLst/>
            <a:rect l="l" t="t" r="r" b="b"/>
            <a:pathLst>
              <a:path w="16587378" h="15654338">
                <a:moveTo>
                  <a:pt x="0" y="0"/>
                </a:moveTo>
                <a:lnTo>
                  <a:pt x="16587377" y="0"/>
                </a:lnTo>
                <a:lnTo>
                  <a:pt x="16587377" y="15654338"/>
                </a:lnTo>
                <a:lnTo>
                  <a:pt x="0" y="156543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304747" y="1995096"/>
            <a:ext cx="8762662" cy="8229600"/>
          </a:xfrm>
          <a:custGeom>
            <a:avLst/>
            <a:gdLst/>
            <a:ahLst/>
            <a:cxnLst/>
            <a:rect l="l" t="t" r="r" b="b"/>
            <a:pathLst>
              <a:path w="8762662" h="8229600">
                <a:moveTo>
                  <a:pt x="0" y="0"/>
                </a:moveTo>
                <a:lnTo>
                  <a:pt x="8762662" y="0"/>
                </a:lnTo>
                <a:lnTo>
                  <a:pt x="876266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4304747" y="-6056326"/>
            <a:ext cx="14132188" cy="13337252"/>
          </a:xfrm>
          <a:custGeom>
            <a:avLst/>
            <a:gdLst/>
            <a:ahLst/>
            <a:cxnLst/>
            <a:rect l="l" t="t" r="r" b="b"/>
            <a:pathLst>
              <a:path w="14132188" h="13337252">
                <a:moveTo>
                  <a:pt x="0" y="0"/>
                </a:moveTo>
                <a:lnTo>
                  <a:pt x="14132188" y="0"/>
                </a:lnTo>
                <a:lnTo>
                  <a:pt x="14132188" y="13337252"/>
                </a:lnTo>
                <a:lnTo>
                  <a:pt x="0" y="133372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79878" y="3835195"/>
            <a:ext cx="8798741" cy="5279245"/>
          </a:xfrm>
          <a:custGeom>
            <a:avLst/>
            <a:gdLst/>
            <a:ahLst/>
            <a:cxnLst/>
            <a:rect l="l" t="t" r="r" b="b"/>
            <a:pathLst>
              <a:path w="8798741" h="5279245">
                <a:moveTo>
                  <a:pt x="0" y="0"/>
                </a:moveTo>
                <a:lnTo>
                  <a:pt x="8798741" y="0"/>
                </a:lnTo>
                <a:lnTo>
                  <a:pt x="8798741" y="5279244"/>
                </a:lnTo>
                <a:lnTo>
                  <a:pt x="0" y="52792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123524" y="723047"/>
            <a:ext cx="14710190" cy="2295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 b="1">
                <a:solidFill>
                  <a:srgbClr val="B244A2"/>
                </a:solidFill>
                <a:latin typeface="TT Drugs Bold"/>
                <a:ea typeface="TT Drugs Bold"/>
                <a:cs typeface="TT Drugs Bold"/>
                <a:sym typeface="TT Drugs Bold"/>
              </a:rPr>
              <a:t>Monte Carlo симулация за продължителност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478619" y="4062021"/>
            <a:ext cx="8809381" cy="4095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0"/>
              </a:lnSpc>
            </a:pPr>
            <a:endParaRPr/>
          </a:p>
          <a:p>
            <a:pPr algn="ctr">
              <a:lnSpc>
                <a:spcPts val="3240"/>
              </a:lnSpc>
            </a:pPr>
            <a:r>
              <a:rPr lang="en-US" sz="2700" b="1" spc="135">
                <a:solidFill>
                  <a:srgbClr val="B244A2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Резултати от анализа на риска:</a:t>
            </a:r>
          </a:p>
          <a:p>
            <a:pPr algn="ctr">
              <a:lnSpc>
                <a:spcPts val="3240"/>
              </a:lnSpc>
            </a:pPr>
            <a:r>
              <a:rPr lang="en-US" sz="2700" b="1" spc="135">
                <a:solidFill>
                  <a:srgbClr val="B244A2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50% вероятност проектът да приключи до 135.3 дни</a:t>
            </a:r>
          </a:p>
          <a:p>
            <a:pPr algn="ctr">
              <a:lnSpc>
                <a:spcPts val="3240"/>
              </a:lnSpc>
            </a:pPr>
            <a:r>
              <a:rPr lang="en-US" sz="2700" b="1" spc="135">
                <a:solidFill>
                  <a:srgbClr val="B244A2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80% вероятност проектът да приключи до 137.6 дни</a:t>
            </a:r>
          </a:p>
          <a:p>
            <a:pPr algn="ctr">
              <a:lnSpc>
                <a:spcPts val="3240"/>
              </a:lnSpc>
            </a:pPr>
            <a:r>
              <a:rPr lang="en-US" sz="2700" b="1" spc="135">
                <a:solidFill>
                  <a:srgbClr val="B244A2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90% вероятност проектът да приключи до 138.7 дни</a:t>
            </a:r>
          </a:p>
          <a:p>
            <a:pPr algn="ctr">
              <a:lnSpc>
                <a:spcPts val="3240"/>
              </a:lnSpc>
              <a:spcBef>
                <a:spcPct val="0"/>
              </a:spcBef>
            </a:pPr>
            <a:r>
              <a:rPr lang="en-US" sz="2700" b="1" spc="135">
                <a:solidFill>
                  <a:srgbClr val="B244A2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95% вероятност проектът да приключи до 139.7 дни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1039</Words>
  <Application>Microsoft Office PowerPoint</Application>
  <PresentationFormat>По избор</PresentationFormat>
  <Paragraphs>236</Paragraphs>
  <Slides>23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23</vt:i4>
      </vt:variant>
    </vt:vector>
  </HeadingPairs>
  <TitlesOfParts>
    <vt:vector size="30" baseType="lpstr">
      <vt:lpstr>Arial</vt:lpstr>
      <vt:lpstr>TT Drugs Bold</vt:lpstr>
      <vt:lpstr>TT Chocolates</vt:lpstr>
      <vt:lpstr>Calibri</vt:lpstr>
      <vt:lpstr>TT Drugs</vt:lpstr>
      <vt:lpstr>TT Chocolates Bold</vt:lpstr>
      <vt:lpstr>Office Theme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Университетско приложение- Educatings</dc:title>
  <cp:lastModifiedBy>user</cp:lastModifiedBy>
  <cp:revision>8</cp:revision>
  <dcterms:created xsi:type="dcterms:W3CDTF">2006-08-16T00:00:00Z</dcterms:created>
  <dcterms:modified xsi:type="dcterms:W3CDTF">2025-01-14T16:54:57Z</dcterms:modified>
  <dc:identifier>DAGcGhYAqoM</dc:identifier>
</cp:coreProperties>
</file>

<file path=docProps/thumbnail.jpeg>
</file>